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59" r:id="rId2"/>
    <p:sldMasterId id="2147483676" r:id="rId3"/>
    <p:sldMasterId id="2147483678" r:id="rId4"/>
    <p:sldMasterId id="2147483681" r:id="rId5"/>
  </p:sldMasterIdLst>
  <p:notesMasterIdLst>
    <p:notesMasterId r:id="rId24"/>
  </p:notesMasterIdLst>
  <p:handoutMasterIdLst>
    <p:handoutMasterId r:id="rId25"/>
  </p:handoutMasterIdLst>
  <p:sldIdLst>
    <p:sldId id="852" r:id="rId6"/>
    <p:sldId id="847" r:id="rId7"/>
    <p:sldId id="856" r:id="rId8"/>
    <p:sldId id="822" r:id="rId9"/>
    <p:sldId id="860" r:id="rId10"/>
    <p:sldId id="837" r:id="rId11"/>
    <p:sldId id="839" r:id="rId12"/>
    <p:sldId id="840" r:id="rId13"/>
    <p:sldId id="841" r:id="rId14"/>
    <p:sldId id="842" r:id="rId15"/>
    <p:sldId id="843" r:id="rId16"/>
    <p:sldId id="845" r:id="rId17"/>
    <p:sldId id="846" r:id="rId18"/>
    <p:sldId id="857" r:id="rId19"/>
    <p:sldId id="849" r:id="rId20"/>
    <p:sldId id="850" r:id="rId21"/>
    <p:sldId id="821" r:id="rId22"/>
    <p:sldId id="858" r:id="rId23"/>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917"/>
    <a:srgbClr val="D24917"/>
    <a:srgbClr val="D74917"/>
    <a:srgbClr val="B83F14"/>
    <a:srgbClr val="AA3A12"/>
    <a:srgbClr val="E5B45D"/>
    <a:srgbClr val="669900"/>
    <a:srgbClr val="C6531F"/>
    <a:srgbClr val="C01338"/>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9229" autoAdjust="0"/>
  </p:normalViewPr>
  <p:slideViewPr>
    <p:cSldViewPr>
      <p:cViewPr varScale="1">
        <p:scale>
          <a:sx n="85" d="100"/>
          <a:sy n="85" d="100"/>
        </p:scale>
        <p:origin x="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Data\1meetings\2016\Offshore%20workshop%20in%20austin%20April%2019\surveys%204-5-16\scratc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Needs Storage</a:t>
            </a:r>
          </a:p>
        </c:rich>
      </c:tx>
      <c:layout>
        <c:manualLayout>
          <c:xMode val="edge"/>
          <c:yMode val="edge"/>
          <c:x val="0.44282633420822404"/>
          <c:y val="5.5555555555555552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Sheet1!$I$17</c:f>
              <c:strCache>
                <c:ptCount val="1"/>
                <c:pt idx="0">
                  <c:v>Not relevant </c:v>
                </c:pt>
              </c:strCache>
            </c:strRef>
          </c:tx>
          <c:spPr>
            <a:solidFill>
              <a:schemeClr val="accent1"/>
            </a:solidFill>
            <a:ln>
              <a:noFill/>
            </a:ln>
            <a:effectLst/>
          </c:spPr>
          <c:invertIfNegative val="0"/>
          <c:cat>
            <c:strRef>
              <c:f>Sheet1!$H$18:$H$29</c:f>
              <c:strCache>
                <c:ptCount val="12"/>
                <c:pt idx="0">
                  <c:v>Saline capacity identification</c:v>
                </c:pt>
                <c:pt idx="1">
                  <c:v>Depleted hydrocarbon field identification</c:v>
                </c:pt>
                <c:pt idx="2">
                  <c:v>CO2 EOR prospect identification</c:v>
                </c:pt>
                <c:pt idx="3">
                  <c:v>Capacity quanitifiation, maximum pressure, maximum rate, maximum volume</c:v>
                </c:pt>
                <c:pt idx="4">
                  <c:v>Developing a  monitoring Plan</c:v>
                </c:pt>
                <c:pt idx="5">
                  <c:v>Siesmicity risk </c:v>
                </c:pt>
                <c:pt idx="6">
                  <c:v>Capacity risk and mitigation</c:v>
                </c:pt>
                <c:pt idx="7">
                  <c:v>Leakage risk and mitigation</c:v>
                </c:pt>
                <c:pt idx="8">
                  <c:v>Environmental risk and mitigation</c:v>
                </c:pt>
                <c:pt idx="9">
                  <c:v>Well/platform design and operation</c:v>
                </c:pt>
                <c:pt idx="10">
                  <c:v>Water disposal</c:v>
                </c:pt>
                <c:pt idx="11">
                  <c:v>Cost of storage and associated activities</c:v>
                </c:pt>
              </c:strCache>
            </c:strRef>
          </c:cat>
          <c:val>
            <c:numRef>
              <c:f>Sheet1!$I$18:$I$29</c:f>
              <c:numCache>
                <c:formatCode>General</c:formatCode>
                <c:ptCount val="12"/>
                <c:pt idx="0">
                  <c:v>1</c:v>
                </c:pt>
                <c:pt idx="1">
                  <c:v>1</c:v>
                </c:pt>
                <c:pt idx="2">
                  <c:v>5</c:v>
                </c:pt>
                <c:pt idx="3">
                  <c:v>1</c:v>
                </c:pt>
                <c:pt idx="4">
                  <c:v>1</c:v>
                </c:pt>
                <c:pt idx="5">
                  <c:v>1</c:v>
                </c:pt>
                <c:pt idx="6">
                  <c:v>1</c:v>
                </c:pt>
                <c:pt idx="7">
                  <c:v>1</c:v>
                </c:pt>
                <c:pt idx="8">
                  <c:v>1</c:v>
                </c:pt>
                <c:pt idx="9">
                  <c:v>1</c:v>
                </c:pt>
                <c:pt idx="10">
                  <c:v>1</c:v>
                </c:pt>
                <c:pt idx="11">
                  <c:v>0</c:v>
                </c:pt>
              </c:numCache>
            </c:numRef>
          </c:val>
        </c:ser>
        <c:ser>
          <c:idx val="1"/>
          <c:order val="1"/>
          <c:tx>
            <c:strRef>
              <c:f>Sheet1!$J$17</c:f>
              <c:strCache>
                <c:ptCount val="1"/>
                <c:pt idx="0">
                  <c:v>Low</c:v>
                </c:pt>
              </c:strCache>
            </c:strRef>
          </c:tx>
          <c:spPr>
            <a:solidFill>
              <a:schemeClr val="accent2"/>
            </a:solidFill>
            <a:ln>
              <a:noFill/>
            </a:ln>
            <a:effectLst/>
          </c:spPr>
          <c:invertIfNegative val="0"/>
          <c:cat>
            <c:strRef>
              <c:f>Sheet1!$H$18:$H$29</c:f>
              <c:strCache>
                <c:ptCount val="12"/>
                <c:pt idx="0">
                  <c:v>Saline capacity identification</c:v>
                </c:pt>
                <c:pt idx="1">
                  <c:v>Depleted hydrocarbon field identification</c:v>
                </c:pt>
                <c:pt idx="2">
                  <c:v>CO2 EOR prospect identification</c:v>
                </c:pt>
                <c:pt idx="3">
                  <c:v>Capacity quanitifiation, maximum pressure, maximum rate, maximum volume</c:v>
                </c:pt>
                <c:pt idx="4">
                  <c:v>Developing a  monitoring Plan</c:v>
                </c:pt>
                <c:pt idx="5">
                  <c:v>Siesmicity risk </c:v>
                </c:pt>
                <c:pt idx="6">
                  <c:v>Capacity risk and mitigation</c:v>
                </c:pt>
                <c:pt idx="7">
                  <c:v>Leakage risk and mitigation</c:v>
                </c:pt>
                <c:pt idx="8">
                  <c:v>Environmental risk and mitigation</c:v>
                </c:pt>
                <c:pt idx="9">
                  <c:v>Well/platform design and operation</c:v>
                </c:pt>
                <c:pt idx="10">
                  <c:v>Water disposal</c:v>
                </c:pt>
                <c:pt idx="11">
                  <c:v>Cost of storage and associated activities</c:v>
                </c:pt>
              </c:strCache>
            </c:strRef>
          </c:cat>
          <c:val>
            <c:numRef>
              <c:f>Sheet1!$J$18:$J$29</c:f>
              <c:numCache>
                <c:formatCode>General</c:formatCode>
                <c:ptCount val="12"/>
                <c:pt idx="0">
                  <c:v>2</c:v>
                </c:pt>
                <c:pt idx="1">
                  <c:v>2</c:v>
                </c:pt>
                <c:pt idx="2">
                  <c:v>3</c:v>
                </c:pt>
                <c:pt idx="3">
                  <c:v>1</c:v>
                </c:pt>
                <c:pt idx="4">
                  <c:v>2</c:v>
                </c:pt>
                <c:pt idx="5">
                  <c:v>4</c:v>
                </c:pt>
                <c:pt idx="6">
                  <c:v>2</c:v>
                </c:pt>
                <c:pt idx="7">
                  <c:v>2</c:v>
                </c:pt>
                <c:pt idx="8">
                  <c:v>2</c:v>
                </c:pt>
                <c:pt idx="9">
                  <c:v>3</c:v>
                </c:pt>
                <c:pt idx="10">
                  <c:v>4</c:v>
                </c:pt>
                <c:pt idx="11">
                  <c:v>3</c:v>
                </c:pt>
              </c:numCache>
            </c:numRef>
          </c:val>
        </c:ser>
        <c:ser>
          <c:idx val="2"/>
          <c:order val="2"/>
          <c:tx>
            <c:strRef>
              <c:f>Sheet1!$K$17</c:f>
              <c:strCache>
                <c:ptCount val="1"/>
                <c:pt idx="0">
                  <c:v>Moderate</c:v>
                </c:pt>
              </c:strCache>
            </c:strRef>
          </c:tx>
          <c:spPr>
            <a:solidFill>
              <a:schemeClr val="accent3"/>
            </a:solidFill>
            <a:ln>
              <a:noFill/>
            </a:ln>
            <a:effectLst/>
          </c:spPr>
          <c:invertIfNegative val="0"/>
          <c:cat>
            <c:strRef>
              <c:f>Sheet1!$H$18:$H$29</c:f>
              <c:strCache>
                <c:ptCount val="12"/>
                <c:pt idx="0">
                  <c:v>Saline capacity identification</c:v>
                </c:pt>
                <c:pt idx="1">
                  <c:v>Depleted hydrocarbon field identification</c:v>
                </c:pt>
                <c:pt idx="2">
                  <c:v>CO2 EOR prospect identification</c:v>
                </c:pt>
                <c:pt idx="3">
                  <c:v>Capacity quanitifiation, maximum pressure, maximum rate, maximum volume</c:v>
                </c:pt>
                <c:pt idx="4">
                  <c:v>Developing a  monitoring Plan</c:v>
                </c:pt>
                <c:pt idx="5">
                  <c:v>Siesmicity risk </c:v>
                </c:pt>
                <c:pt idx="6">
                  <c:v>Capacity risk and mitigation</c:v>
                </c:pt>
                <c:pt idx="7">
                  <c:v>Leakage risk and mitigation</c:v>
                </c:pt>
                <c:pt idx="8">
                  <c:v>Environmental risk and mitigation</c:v>
                </c:pt>
                <c:pt idx="9">
                  <c:v>Well/platform design and operation</c:v>
                </c:pt>
                <c:pt idx="10">
                  <c:v>Water disposal</c:v>
                </c:pt>
                <c:pt idx="11">
                  <c:v>Cost of storage and associated activities</c:v>
                </c:pt>
              </c:strCache>
            </c:strRef>
          </c:cat>
          <c:val>
            <c:numRef>
              <c:f>Sheet1!$K$18:$K$29</c:f>
              <c:numCache>
                <c:formatCode>General</c:formatCode>
                <c:ptCount val="12"/>
                <c:pt idx="0">
                  <c:v>3</c:v>
                </c:pt>
                <c:pt idx="1">
                  <c:v>6</c:v>
                </c:pt>
                <c:pt idx="2">
                  <c:v>1</c:v>
                </c:pt>
                <c:pt idx="3">
                  <c:v>5</c:v>
                </c:pt>
                <c:pt idx="4">
                  <c:v>5</c:v>
                </c:pt>
                <c:pt idx="5">
                  <c:v>3</c:v>
                </c:pt>
                <c:pt idx="6">
                  <c:v>3</c:v>
                </c:pt>
                <c:pt idx="7">
                  <c:v>5</c:v>
                </c:pt>
                <c:pt idx="8">
                  <c:v>5</c:v>
                </c:pt>
                <c:pt idx="9">
                  <c:v>2</c:v>
                </c:pt>
                <c:pt idx="10">
                  <c:v>4</c:v>
                </c:pt>
                <c:pt idx="11">
                  <c:v>5</c:v>
                </c:pt>
              </c:numCache>
            </c:numRef>
          </c:val>
        </c:ser>
        <c:ser>
          <c:idx val="3"/>
          <c:order val="3"/>
          <c:tx>
            <c:strRef>
              <c:f>Sheet1!$L$17</c:f>
              <c:strCache>
                <c:ptCount val="1"/>
                <c:pt idx="0">
                  <c:v>High</c:v>
                </c:pt>
              </c:strCache>
            </c:strRef>
          </c:tx>
          <c:spPr>
            <a:solidFill>
              <a:schemeClr val="accent4"/>
            </a:solidFill>
            <a:ln>
              <a:noFill/>
            </a:ln>
            <a:effectLst/>
          </c:spPr>
          <c:invertIfNegative val="0"/>
          <c:cat>
            <c:strRef>
              <c:f>Sheet1!$H$18:$H$29</c:f>
              <c:strCache>
                <c:ptCount val="12"/>
                <c:pt idx="0">
                  <c:v>Saline capacity identification</c:v>
                </c:pt>
                <c:pt idx="1">
                  <c:v>Depleted hydrocarbon field identification</c:v>
                </c:pt>
                <c:pt idx="2">
                  <c:v>CO2 EOR prospect identification</c:v>
                </c:pt>
                <c:pt idx="3">
                  <c:v>Capacity quanitifiation, maximum pressure, maximum rate, maximum volume</c:v>
                </c:pt>
                <c:pt idx="4">
                  <c:v>Developing a  monitoring Plan</c:v>
                </c:pt>
                <c:pt idx="5">
                  <c:v>Siesmicity risk </c:v>
                </c:pt>
                <c:pt idx="6">
                  <c:v>Capacity risk and mitigation</c:v>
                </c:pt>
                <c:pt idx="7">
                  <c:v>Leakage risk and mitigation</c:v>
                </c:pt>
                <c:pt idx="8">
                  <c:v>Environmental risk and mitigation</c:v>
                </c:pt>
                <c:pt idx="9">
                  <c:v>Well/platform design and operation</c:v>
                </c:pt>
                <c:pt idx="10">
                  <c:v>Water disposal</c:v>
                </c:pt>
                <c:pt idx="11">
                  <c:v>Cost of storage and associated activities</c:v>
                </c:pt>
              </c:strCache>
            </c:strRef>
          </c:cat>
          <c:val>
            <c:numRef>
              <c:f>Sheet1!$L$18:$L$29</c:f>
              <c:numCache>
                <c:formatCode>General</c:formatCode>
                <c:ptCount val="12"/>
                <c:pt idx="0">
                  <c:v>6</c:v>
                </c:pt>
                <c:pt idx="1">
                  <c:v>1</c:v>
                </c:pt>
                <c:pt idx="2">
                  <c:v>3</c:v>
                </c:pt>
                <c:pt idx="3">
                  <c:v>5</c:v>
                </c:pt>
                <c:pt idx="4">
                  <c:v>4</c:v>
                </c:pt>
                <c:pt idx="5">
                  <c:v>4</c:v>
                </c:pt>
                <c:pt idx="6">
                  <c:v>6</c:v>
                </c:pt>
                <c:pt idx="7">
                  <c:v>4</c:v>
                </c:pt>
                <c:pt idx="8">
                  <c:v>4</c:v>
                </c:pt>
                <c:pt idx="9">
                  <c:v>4</c:v>
                </c:pt>
                <c:pt idx="10">
                  <c:v>2</c:v>
                </c:pt>
                <c:pt idx="11">
                  <c:v>4</c:v>
                </c:pt>
              </c:numCache>
            </c:numRef>
          </c:val>
        </c:ser>
        <c:dLbls>
          <c:showLegendKey val="0"/>
          <c:showVal val="0"/>
          <c:showCatName val="0"/>
          <c:showSerName val="0"/>
          <c:showPercent val="0"/>
          <c:showBubbleSize val="0"/>
        </c:dLbls>
        <c:gapWidth val="150"/>
        <c:overlap val="100"/>
        <c:axId val="339860096"/>
        <c:axId val="339860488"/>
      </c:barChart>
      <c:catAx>
        <c:axId val="33986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860488"/>
        <c:crosses val="autoZero"/>
        <c:auto val="1"/>
        <c:lblAlgn val="ctr"/>
        <c:lblOffset val="100"/>
        <c:noMultiLvlLbl val="0"/>
      </c:catAx>
      <c:valAx>
        <c:axId val="339860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860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73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245" y="1"/>
            <a:ext cx="2945955" cy="497317"/>
          </a:xfrm>
          <a:prstGeom prst="rect">
            <a:avLst/>
          </a:prstGeom>
        </p:spPr>
        <p:txBody>
          <a:bodyPr vert="horz" lIns="91440" tIns="45720" rIns="91440" bIns="45720" rtlCol="0"/>
          <a:lstStyle>
            <a:lvl1pPr algn="r">
              <a:defRPr sz="1200"/>
            </a:lvl1pPr>
          </a:lstStyle>
          <a:p>
            <a:fld id="{103335B5-415F-4AFE-B310-338420C1672A}" type="datetimeFigureOut">
              <a:rPr lang="en-GB" smtClean="0"/>
              <a:t>09/06/2017</a:t>
            </a:fld>
            <a:endParaRPr lang="en-GB"/>
          </a:p>
        </p:txBody>
      </p:sp>
      <p:sp>
        <p:nvSpPr>
          <p:cNvPr id="4" name="Footer Placeholder 3"/>
          <p:cNvSpPr>
            <a:spLocks noGrp="1"/>
          </p:cNvSpPr>
          <p:nvPr>
            <p:ph type="ftr" sz="quarter" idx="2"/>
          </p:nvPr>
        </p:nvSpPr>
        <p:spPr>
          <a:xfrm>
            <a:off x="0" y="9429322"/>
            <a:ext cx="2945955" cy="497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245" y="9429322"/>
            <a:ext cx="2945955" cy="497316"/>
          </a:xfrm>
          <a:prstGeom prst="rect">
            <a:avLst/>
          </a:prstGeom>
        </p:spPr>
        <p:txBody>
          <a:bodyPr vert="horz" lIns="91440" tIns="45720" rIns="91440" bIns="45720" rtlCol="0" anchor="b"/>
          <a:lstStyle>
            <a:lvl1pPr algn="r">
              <a:defRPr sz="1200"/>
            </a:lvl1pPr>
          </a:lstStyle>
          <a:p>
            <a:fld id="{6B956177-E10A-4BE4-ACAB-D3764BB5C837}" type="slidenum">
              <a:rPr lang="en-GB" smtClean="0"/>
              <a:t>‹#›</a:t>
            </a:fld>
            <a:endParaRPr lang="en-GB"/>
          </a:p>
        </p:txBody>
      </p:sp>
    </p:spTree>
    <p:extLst>
      <p:ext uri="{BB962C8B-B14F-4D97-AF65-F5344CB8AC3E}">
        <p14:creationId xmlns:p14="http://schemas.microsoft.com/office/powerpoint/2010/main" val="221557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eaLnBrk="0" hangingPunct="0">
              <a:defRPr sz="13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algn="r" eaLnBrk="0" hangingPunct="0">
              <a:defRPr sz="1300">
                <a:cs typeface="ヒラギノ角ゴ Pro W3"/>
              </a:defRPr>
            </a:lvl1pPr>
          </a:lstStyle>
          <a:p>
            <a:pPr>
              <a:defRPr/>
            </a:pPr>
            <a:fld id="{F6FD56A5-6355-4B13-B783-7CC5477550B3}" type="datetimeFigureOut">
              <a:rPr lang="en-US"/>
              <a:pPr>
                <a:defRPr/>
              </a:pPr>
              <a:t>6/9/2017</a:t>
            </a:fld>
            <a:endParaRPr lang="en-US"/>
          </a:p>
        </p:txBody>
      </p:sp>
      <p:sp>
        <p:nvSpPr>
          <p:cNvPr id="16388"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428585"/>
            <a:ext cx="2945659" cy="49633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eaLnBrk="0" hangingPunct="0">
              <a:defRPr sz="13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50443" y="9428585"/>
            <a:ext cx="2945659" cy="496332"/>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algn="r" eaLnBrk="0" hangingPunct="0">
              <a:defRPr sz="13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1855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334161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328539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23944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348768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190367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175391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16</a:t>
            </a:fld>
            <a:endParaRPr lang="en-US"/>
          </a:p>
        </p:txBody>
      </p:sp>
    </p:spTree>
    <p:extLst>
      <p:ext uri="{BB962C8B-B14F-4D97-AF65-F5344CB8AC3E}">
        <p14:creationId xmlns:p14="http://schemas.microsoft.com/office/powerpoint/2010/main" val="189668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17</a:t>
            </a:fld>
            <a:endParaRPr lang="en-US"/>
          </a:p>
        </p:txBody>
      </p:sp>
    </p:spTree>
    <p:extLst>
      <p:ext uri="{BB962C8B-B14F-4D97-AF65-F5344CB8AC3E}">
        <p14:creationId xmlns:p14="http://schemas.microsoft.com/office/powerpoint/2010/main" val="103322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18</a:t>
            </a:fld>
            <a:endParaRPr lang="en-US"/>
          </a:p>
        </p:txBody>
      </p:sp>
    </p:spTree>
    <p:extLst>
      <p:ext uri="{BB962C8B-B14F-4D97-AF65-F5344CB8AC3E}">
        <p14:creationId xmlns:p14="http://schemas.microsoft.com/office/powerpoint/2010/main" val="116428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423766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152510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30528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354309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9206" indent="-295848" eaLnBrk="0" hangingPunct="0">
              <a:defRPr>
                <a:solidFill>
                  <a:schemeClr val="tx1"/>
                </a:solidFill>
                <a:latin typeface="Arial" charset="0"/>
              </a:defRPr>
            </a:lvl2pPr>
            <a:lvl3pPr marL="1183394" indent="-236679" eaLnBrk="0" hangingPunct="0">
              <a:defRPr>
                <a:solidFill>
                  <a:schemeClr val="tx1"/>
                </a:solidFill>
                <a:latin typeface="Arial" charset="0"/>
              </a:defRPr>
            </a:lvl3pPr>
            <a:lvl4pPr marL="1656751" indent="-236679" eaLnBrk="0" hangingPunct="0">
              <a:defRPr>
                <a:solidFill>
                  <a:schemeClr val="tx1"/>
                </a:solidFill>
                <a:latin typeface="Arial" charset="0"/>
              </a:defRPr>
            </a:lvl4pPr>
            <a:lvl5pPr marL="2130109" indent="-236679" eaLnBrk="0" hangingPunct="0">
              <a:defRPr>
                <a:solidFill>
                  <a:schemeClr val="tx1"/>
                </a:solidFill>
                <a:latin typeface="Arial" charset="0"/>
              </a:defRPr>
            </a:lvl5pPr>
            <a:lvl6pPr marL="2603466" indent="-236679" eaLnBrk="0" fontAlgn="base" hangingPunct="0">
              <a:spcBef>
                <a:spcPct val="0"/>
              </a:spcBef>
              <a:spcAft>
                <a:spcPct val="0"/>
              </a:spcAft>
              <a:defRPr>
                <a:solidFill>
                  <a:schemeClr val="tx1"/>
                </a:solidFill>
                <a:latin typeface="Arial" charset="0"/>
              </a:defRPr>
            </a:lvl6pPr>
            <a:lvl7pPr marL="3076823" indent="-236679" eaLnBrk="0" fontAlgn="base" hangingPunct="0">
              <a:spcBef>
                <a:spcPct val="0"/>
              </a:spcBef>
              <a:spcAft>
                <a:spcPct val="0"/>
              </a:spcAft>
              <a:defRPr>
                <a:solidFill>
                  <a:schemeClr val="tx1"/>
                </a:solidFill>
                <a:latin typeface="Arial" charset="0"/>
              </a:defRPr>
            </a:lvl7pPr>
            <a:lvl8pPr marL="3550181" indent="-236679" eaLnBrk="0" fontAlgn="base" hangingPunct="0">
              <a:spcBef>
                <a:spcPct val="0"/>
              </a:spcBef>
              <a:spcAft>
                <a:spcPct val="0"/>
              </a:spcAft>
              <a:defRPr>
                <a:solidFill>
                  <a:schemeClr val="tx1"/>
                </a:solidFill>
                <a:latin typeface="Arial" charset="0"/>
              </a:defRPr>
            </a:lvl8pPr>
            <a:lvl9pPr marL="4023538" indent="-236679" eaLnBrk="0" fontAlgn="base" hangingPunct="0">
              <a:spcBef>
                <a:spcPct val="0"/>
              </a:spcBef>
              <a:spcAft>
                <a:spcPct val="0"/>
              </a:spcAft>
              <a:defRPr>
                <a:solidFill>
                  <a:schemeClr val="tx1"/>
                </a:solidFill>
                <a:latin typeface="Arial" charset="0"/>
              </a:defRPr>
            </a:lvl9pPr>
          </a:lstStyle>
          <a:p>
            <a:pPr eaLnBrk="1" hangingPunct="1"/>
            <a:fld id="{8ED1D02E-91A3-4284-BCB2-5C15E8F11FB5}" type="slidenum">
              <a:rPr lang="en-GB" smtClean="0">
                <a:solidFill>
                  <a:srgbClr val="000000"/>
                </a:solidFill>
              </a:rPr>
              <a:pPr eaLnBrk="1" hangingPunct="1"/>
              <a:t>6</a:t>
            </a:fld>
            <a:endParaRPr lang="en-GB" dirty="0" smtClean="0">
              <a:solidFill>
                <a:srgbClr val="000000"/>
              </a:solidFill>
            </a:endParaRPr>
          </a:p>
        </p:txBody>
      </p:sp>
    </p:spTree>
    <p:extLst>
      <p:ext uri="{BB962C8B-B14F-4D97-AF65-F5344CB8AC3E}">
        <p14:creationId xmlns:p14="http://schemas.microsoft.com/office/powerpoint/2010/main" val="214420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109891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364816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438359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7" descr="BEG_logo_x300b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60749"/>
            <a:ext cx="2207236" cy="89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37375" y="6018886"/>
            <a:ext cx="1978025" cy="83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jsg.utexas.edu/wp-content/themes/motion/images/jsg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71800" y="6045390"/>
            <a:ext cx="3346563" cy="67943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28600" y="5867400"/>
            <a:ext cx="84582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4A4A04-B6A7-4C44-85E8-D87BE6A1B8A2}"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159879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A4A04-B6A7-4C44-85E8-D87BE6A1B8A2}"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286456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A4A04-B6A7-4C44-85E8-D87BE6A1B8A2}"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376231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4A4A04-B6A7-4C44-85E8-D87BE6A1B8A2}"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88394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4A4A04-B6A7-4C44-85E8-D87BE6A1B8A2}"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147274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A4A04-B6A7-4C44-85E8-D87BE6A1B8A2}"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170858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A4A04-B6A7-4C44-85E8-D87BE6A1B8A2}"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11864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4A04-B6A7-4C44-85E8-D87BE6A1B8A2}"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1430876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4A04-B6A7-4C44-85E8-D87BE6A1B8A2}"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26708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A4A04-B6A7-4C44-85E8-D87BE6A1B8A2}"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13696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8D0AD-53B0-4544-9E9D-4200F6508758}" type="datetimeFigureOut">
              <a:rPr lang="en-US" smtClean="0"/>
              <a:pPr/>
              <a:t>6/9/2017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3E49DEA2-C18D-49ED-9BA5-89B98D0617C1}" type="slidenum">
              <a:rPr lang="en-US" smtClean="0"/>
              <a:pPr>
                <a:defRPr/>
              </a:pPr>
              <a:t>‹#›</a:t>
            </a:fld>
            <a:endParaRPr lang="en-US" sz="1400" dirty="0"/>
          </a:p>
        </p:txBody>
      </p:sp>
      <p:pic>
        <p:nvPicPr>
          <p:cNvPr id="6" name="Picture 3"/>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37375" y="6018886"/>
            <a:ext cx="1978025" cy="83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6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A4A04-B6A7-4C44-85E8-D87BE6A1B8A2}"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E17CA-18E6-410A-A9B2-07DD3628CD15}" type="slidenum">
              <a:rPr lang="en-US" smtClean="0"/>
              <a:t>‹#›</a:t>
            </a:fld>
            <a:endParaRPr lang="en-US"/>
          </a:p>
        </p:txBody>
      </p:sp>
    </p:spTree>
    <p:extLst>
      <p:ext uri="{BB962C8B-B14F-4D97-AF65-F5344CB8AC3E}">
        <p14:creationId xmlns:p14="http://schemas.microsoft.com/office/powerpoint/2010/main" val="304243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732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F13A5-E6A3-43E6-A73A-9AAFEB3E57C6}" type="datetimeFigureOut">
              <a:rPr lang="en-US" smtClean="0">
                <a:solidFill>
                  <a:prstClr val="black">
                    <a:tint val="75000"/>
                  </a:prstClr>
                </a:solidFill>
              </a:rPr>
              <a:pPr/>
              <a:t>6/9/2017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1C72BC-5BF2-44C0-BB4E-DCA36DE562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931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F8C51-3233-4EFD-B106-0D42B4D09E89}" type="datetimeFigureOut">
              <a:rPr lang="en-US" smtClean="0">
                <a:solidFill>
                  <a:prstClr val="black">
                    <a:tint val="75000"/>
                  </a:prstClr>
                </a:solidFill>
              </a:rPr>
              <a:pPr/>
              <a:t>6/9/2017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DE7450-9D2F-4503-A910-7726B16F27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4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8D0AD-53B0-4544-9E9D-4200F6508758}"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B879F29-07CC-4734-BC9D-F46D4774DF95}" type="slidenum">
              <a:rPr lang="en-US" smtClean="0"/>
              <a:pPr>
                <a:defRPr/>
              </a:pPr>
              <a:t>‹#›</a:t>
            </a:fld>
            <a:endParaRPr lang="en-US" sz="14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78D0AD-53B0-4544-9E9D-4200F6508758}"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B4FEC8-3D7B-4AEE-BB2B-4DA7498A7F66}" type="slidenum">
              <a:rPr lang="en-US" smtClean="0"/>
              <a:pPr>
                <a:defRPr/>
              </a:pPr>
              <a:t>‹#›</a:t>
            </a:fld>
            <a:endParaRPr lang="en-US" sz="14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8D0AD-53B0-4544-9E9D-4200F6508758}"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BFB47B6-E5D9-439A-BE4E-EE64598FF312}" type="slidenum">
              <a:rPr lang="en-US" smtClean="0"/>
              <a:pPr>
                <a:defRPr/>
              </a:pPr>
              <a:t>‹#›</a:t>
            </a:fld>
            <a:endParaRPr lang="en-US" sz="14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278D0AD-53B0-4544-9E9D-4200F6508758}" type="datetimeFigureOut">
              <a:rPr lang="en-US" smtClean="0"/>
              <a:pPr/>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EC3E192-77A4-4967-844C-956291C8F121}" type="slidenum">
              <a:rPr lang="en-US" smtClean="0"/>
              <a:pPr>
                <a:defRPr/>
              </a:pPr>
              <a:t>‹#›</a:t>
            </a:fld>
            <a:endParaRPr lang="en-US" sz="1400"/>
          </a:p>
        </p:txBody>
      </p:sp>
      <p:pic>
        <p:nvPicPr>
          <p:cNvPr id="6" name="Picture 3"/>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37375" y="6018886"/>
            <a:ext cx="1978025" cy="83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399"/>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669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8D0AD-53B0-4544-9E9D-4200F6508758}"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3CBA08-3EB1-495B-AF72-9B2DD7D4D1BD}" type="slidenum">
              <a:rPr lang="en-US" smtClean="0"/>
              <a:pPr>
                <a:defRPr/>
              </a:pPr>
              <a:t>‹#›</a:t>
            </a:fld>
            <a:endParaRPr lang="en-US" sz="14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8D0AD-53B0-4544-9E9D-4200F6508758}"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88100D8-BB89-428B-B60F-A4CDEC89E416}" type="slidenum">
              <a:rPr lang="en-US" smtClean="0"/>
              <a:pPr>
                <a:defRPr/>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76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rot="16200000">
            <a:off x="3607993" y="964009"/>
            <a:ext cx="3429000" cy="683498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78D0AD-53B0-4544-9E9D-4200F6508758}"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D43F31C-FC08-480E-89F2-BE02BC6A4A33}" type="slidenum">
              <a:rPr lang="en-US" smtClean="0"/>
              <a:pPr>
                <a:defRPr/>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1037"/>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8D0AD-53B0-4544-9E9D-4200F6508758}" type="datetimeFigureOut">
              <a:rPr lang="en-US" smtClean="0"/>
              <a:pPr/>
              <a:t>6/9/2017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E49DEA2-C18D-49ED-9BA5-89B98D0617C1}" type="slidenum">
              <a:rPr lang="en-US" smtClean="0"/>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51" r:id="rId4"/>
    <p:sldLayoutId id="2147483652" r:id="rId5"/>
    <p:sldLayoutId id="2147483654" r:id="rId6"/>
    <p:sldLayoutId id="2147483656" r:id="rId7"/>
    <p:sldLayoutId id="2147483657" r:id="rId8"/>
    <p:sldLayoutId id="2147483658" r:id="rId9"/>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A4A04-B6A7-4C44-85E8-D87BE6A1B8A2}" type="datetimeFigureOut">
              <a:rPr lang="en-US" smtClean="0"/>
              <a:t>6/9/2017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E17CA-18E6-410A-A9B2-07DD3628CD15}" type="slidenum">
              <a:rPr lang="en-US" smtClean="0"/>
              <a:t>‹#›</a:t>
            </a:fld>
            <a:endParaRPr lang="en-US"/>
          </a:p>
        </p:txBody>
      </p:sp>
    </p:spTree>
    <p:extLst>
      <p:ext uri="{BB962C8B-B14F-4D97-AF65-F5344CB8AC3E}">
        <p14:creationId xmlns:p14="http://schemas.microsoft.com/office/powerpoint/2010/main" val="1704823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50825" y="0"/>
            <a:ext cx="758666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261938" y="1484313"/>
            <a:ext cx="842486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GLOB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44450"/>
            <a:ext cx="12588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Swoop shallow.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919788"/>
            <a:ext cx="9144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008839"/>
      </p:ext>
    </p:extLst>
  </p:cSld>
  <p:clrMap bg1="lt1" tx1="dk1" bg2="lt2" tx2="dk2" accent1="accent1" accent2="accent2" accent3="accent3" accent4="accent4" accent5="accent5" accent6="accent6" hlink="hlink" folHlink="folHlink"/>
  <p:sldLayoutIdLst>
    <p:sldLayoutId id="2147483677" r:id="rId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Myriad Pro" pitchFamily="34" charset="0"/>
        </a:defRPr>
      </a:lvl2pPr>
      <a:lvl3pPr algn="l" rtl="0" eaLnBrk="0" fontAlgn="base" hangingPunct="0">
        <a:spcBef>
          <a:spcPct val="0"/>
        </a:spcBef>
        <a:spcAft>
          <a:spcPct val="0"/>
        </a:spcAft>
        <a:defRPr sz="4400" b="1">
          <a:solidFill>
            <a:schemeClr val="tx2"/>
          </a:solidFill>
          <a:latin typeface="Myriad Pro" pitchFamily="34" charset="0"/>
        </a:defRPr>
      </a:lvl3pPr>
      <a:lvl4pPr algn="l" rtl="0" eaLnBrk="0" fontAlgn="base" hangingPunct="0">
        <a:spcBef>
          <a:spcPct val="0"/>
        </a:spcBef>
        <a:spcAft>
          <a:spcPct val="0"/>
        </a:spcAft>
        <a:defRPr sz="4400" b="1">
          <a:solidFill>
            <a:schemeClr val="tx2"/>
          </a:solidFill>
          <a:latin typeface="Myriad Pro" pitchFamily="34" charset="0"/>
        </a:defRPr>
      </a:lvl4pPr>
      <a:lvl5pPr algn="l" rtl="0" eaLnBrk="0" fontAlgn="base" hangingPunct="0">
        <a:spcBef>
          <a:spcPct val="0"/>
        </a:spcBef>
        <a:spcAft>
          <a:spcPct val="0"/>
        </a:spcAft>
        <a:defRPr sz="4400" b="1">
          <a:solidFill>
            <a:schemeClr val="tx2"/>
          </a:solidFill>
          <a:latin typeface="Myriad Pro" pitchFamily="34" charset="0"/>
        </a:defRPr>
      </a:lvl5pPr>
      <a:lvl6pPr marL="457200" algn="l" rtl="0" fontAlgn="base">
        <a:spcBef>
          <a:spcPct val="0"/>
        </a:spcBef>
        <a:spcAft>
          <a:spcPct val="0"/>
        </a:spcAft>
        <a:defRPr sz="4400" b="1">
          <a:solidFill>
            <a:schemeClr val="tx2"/>
          </a:solidFill>
          <a:latin typeface="Myriad Pro" pitchFamily="34" charset="0"/>
        </a:defRPr>
      </a:lvl6pPr>
      <a:lvl7pPr marL="914400" algn="l" rtl="0" fontAlgn="base">
        <a:spcBef>
          <a:spcPct val="0"/>
        </a:spcBef>
        <a:spcAft>
          <a:spcPct val="0"/>
        </a:spcAft>
        <a:defRPr sz="4400" b="1">
          <a:solidFill>
            <a:schemeClr val="tx2"/>
          </a:solidFill>
          <a:latin typeface="Myriad Pro" pitchFamily="34" charset="0"/>
        </a:defRPr>
      </a:lvl7pPr>
      <a:lvl8pPr marL="1371600" algn="l" rtl="0" fontAlgn="base">
        <a:spcBef>
          <a:spcPct val="0"/>
        </a:spcBef>
        <a:spcAft>
          <a:spcPct val="0"/>
        </a:spcAft>
        <a:defRPr sz="4400" b="1">
          <a:solidFill>
            <a:schemeClr val="tx2"/>
          </a:solidFill>
          <a:latin typeface="Myriad Pro" pitchFamily="34" charset="0"/>
        </a:defRPr>
      </a:lvl8pPr>
      <a:lvl9pPr marL="1828800" algn="l" rtl="0" fontAlgn="base">
        <a:spcBef>
          <a:spcPct val="0"/>
        </a:spcBef>
        <a:spcAft>
          <a:spcPct val="0"/>
        </a:spcAft>
        <a:defRPr sz="4400" b="1">
          <a:solidFill>
            <a:schemeClr val="tx2"/>
          </a:solidFill>
          <a:latin typeface="Myriad Pro" pitchFamily="34" charset="0"/>
        </a:defRPr>
      </a:lvl9pPr>
    </p:titleStyle>
    <p:bodyStyle>
      <a:lvl1pPr marL="342900" indent="-342900" algn="l" rtl="0" eaLnBrk="0" fontAlgn="base" hangingPunct="0">
        <a:spcBef>
          <a:spcPct val="20000"/>
        </a:spcBef>
        <a:spcAft>
          <a:spcPct val="0"/>
        </a:spcAft>
        <a:buClr>
          <a:srgbClr val="009ACD"/>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ACD"/>
        </a:buClr>
        <a:buSzPct val="150000"/>
        <a:buChar char="•"/>
        <a:defRPr sz="2800">
          <a:solidFill>
            <a:schemeClr val="tx1"/>
          </a:solidFill>
          <a:latin typeface="+mn-lt"/>
        </a:defRPr>
      </a:lvl2pPr>
      <a:lvl3pPr marL="1143000" indent="-228600" algn="l" rtl="0" eaLnBrk="0" fontAlgn="base" hangingPunct="0">
        <a:spcBef>
          <a:spcPct val="20000"/>
        </a:spcBef>
        <a:spcAft>
          <a:spcPct val="0"/>
        </a:spcAft>
        <a:buClr>
          <a:srgbClr val="009ACD"/>
        </a:buClr>
        <a:buChar char="o"/>
        <a:defRPr sz="2400">
          <a:solidFill>
            <a:schemeClr val="tx1"/>
          </a:solidFill>
          <a:latin typeface="+mn-lt"/>
        </a:defRPr>
      </a:lvl3pPr>
      <a:lvl4pPr marL="1600200" indent="-228600" algn="l" rtl="0" eaLnBrk="0" fontAlgn="base" hangingPunct="0">
        <a:spcBef>
          <a:spcPct val="20000"/>
        </a:spcBef>
        <a:spcAft>
          <a:spcPct val="0"/>
        </a:spcAft>
        <a:buClr>
          <a:srgbClr val="009ACD"/>
        </a:buClr>
        <a:buFont typeface="Myriad Pro"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009ACD"/>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BDCD00"/>
        </a:buClr>
        <a:buFont typeface="Arial" charset="0"/>
        <a:buChar char="–"/>
        <a:defRPr sz="2000">
          <a:solidFill>
            <a:schemeClr val="tx1"/>
          </a:solidFill>
          <a:latin typeface="+mn-lt"/>
        </a:defRPr>
      </a:lvl6pPr>
      <a:lvl7pPr marL="2971800" indent="-228600" algn="l" rtl="0" fontAlgn="base">
        <a:spcBef>
          <a:spcPct val="20000"/>
        </a:spcBef>
        <a:spcAft>
          <a:spcPct val="0"/>
        </a:spcAft>
        <a:buClr>
          <a:srgbClr val="BDCD00"/>
        </a:buClr>
        <a:buFont typeface="Arial" charset="0"/>
        <a:buChar char="–"/>
        <a:defRPr sz="2000">
          <a:solidFill>
            <a:schemeClr val="tx1"/>
          </a:solidFill>
          <a:latin typeface="+mn-lt"/>
        </a:defRPr>
      </a:lvl7pPr>
      <a:lvl8pPr marL="3429000" indent="-228600" algn="l" rtl="0" fontAlgn="base">
        <a:spcBef>
          <a:spcPct val="20000"/>
        </a:spcBef>
        <a:spcAft>
          <a:spcPct val="0"/>
        </a:spcAft>
        <a:buClr>
          <a:srgbClr val="BDCD00"/>
        </a:buClr>
        <a:buFont typeface="Arial" charset="0"/>
        <a:buChar char="–"/>
        <a:defRPr sz="2000">
          <a:solidFill>
            <a:schemeClr val="tx1"/>
          </a:solidFill>
          <a:latin typeface="+mn-lt"/>
        </a:defRPr>
      </a:lvl8pPr>
      <a:lvl9pPr marL="3886200" indent="-228600" algn="l" rtl="0" fontAlgn="base">
        <a:spcBef>
          <a:spcPct val="20000"/>
        </a:spcBef>
        <a:spcAft>
          <a:spcPct val="0"/>
        </a:spcAft>
        <a:buClr>
          <a:srgbClr val="BDCD00"/>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39F13A5-E6A3-43E6-A73A-9AAFEB3E57C6}" type="datetimeFigureOut">
              <a:rPr lang="en-US" smtClean="0">
                <a:solidFill>
                  <a:prstClr val="black">
                    <a:tint val="75000"/>
                  </a:prstClr>
                </a:solidFill>
                <a:latin typeface="Calibri" panose="020F0502020204030204"/>
                <a:ea typeface="+mn-ea"/>
                <a:cs typeface="+mn-cs"/>
              </a:rPr>
              <a:pPr fontAlgn="auto">
                <a:spcBef>
                  <a:spcPts val="0"/>
                </a:spcBef>
                <a:spcAft>
                  <a:spcPts val="0"/>
                </a:spcAft>
              </a:pPr>
              <a:t>6/9/2017</a:t>
            </a:fld>
            <a:endParaRPr lang="en-US" dirty="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01C72BC-5BF2-44C0-BB4E-DCA36DE562D6}" type="slidenum">
              <a:rPr lang="en-US" smtClean="0">
                <a:solidFill>
                  <a:prstClr val="black">
                    <a:tint val="75000"/>
                  </a:prstClr>
                </a:solidFill>
                <a:latin typeface="Calibri" panose="020F0502020204030204"/>
                <a:ea typeface="+mn-ea"/>
                <a:cs typeface="+mn-cs"/>
              </a:rPr>
              <a:pPr fontAlgn="auto">
                <a:spcBef>
                  <a:spcPts val="0"/>
                </a:spcBef>
                <a:spcAft>
                  <a:spcPts val="0"/>
                </a:spcAft>
              </a:pPr>
              <a:t>‹#›</a:t>
            </a:fld>
            <a:endParaRPr lang="en-US"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37250259"/>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B3FF8C51-3233-4EFD-B106-0D42B4D09E89}" type="datetimeFigureOut">
              <a:rPr lang="en-US" smtClean="0">
                <a:solidFill>
                  <a:prstClr val="black">
                    <a:tint val="75000"/>
                  </a:prstClr>
                </a:solidFill>
                <a:latin typeface="Calibri" panose="020F0502020204030204"/>
                <a:ea typeface="+mn-ea"/>
              </a:rPr>
              <a:pPr fontAlgn="auto">
                <a:spcBef>
                  <a:spcPts val="0"/>
                </a:spcBef>
                <a:spcAft>
                  <a:spcPts val="0"/>
                </a:spcAft>
              </a:pPr>
              <a:t>6/9/2017</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1CDE7450-9D2F-4503-A910-7726B16F279F}" type="slidenum">
              <a:rPr lang="en-US" smtClean="0">
                <a:solidFill>
                  <a:prstClr val="black">
                    <a:tint val="75000"/>
                  </a:prstClr>
                </a:solidFill>
                <a:latin typeface="Calibri" panose="020F0502020204030204"/>
                <a:ea typeface="+mn-ea"/>
              </a:rPr>
              <a:pPr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903890810"/>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www.beg.utexas.edu/gccc/goi.php"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19" y="682083"/>
            <a:ext cx="8991600" cy="2362200"/>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Goals, expectations, logistics</a:t>
            </a:r>
            <a:r>
              <a:rPr lang="en-US" sz="4000"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5" name="Subtitle 2"/>
          <p:cNvSpPr>
            <a:spLocks noGrp="1"/>
          </p:cNvSpPr>
          <p:nvPr>
            <p:ph type="subTitle" idx="1"/>
          </p:nvPr>
        </p:nvSpPr>
        <p:spPr>
          <a:xfrm>
            <a:off x="0" y="3048000"/>
            <a:ext cx="9154196" cy="2362200"/>
          </a:xfrm>
        </p:spPr>
        <p:txBody>
          <a:bodyPr>
            <a:normAutofit lnSpcReduction="10000"/>
          </a:bodyPr>
          <a:lstStyle/>
          <a:p>
            <a:endParaRPr lang="en-US" sz="2400" b="1" dirty="0" smtClean="0">
              <a:solidFill>
                <a:schemeClr val="tx1"/>
              </a:solidFill>
            </a:endParaRPr>
          </a:p>
          <a:p>
            <a:endParaRPr lang="en-US" sz="2000" b="1" dirty="0" smtClean="0">
              <a:solidFill>
                <a:schemeClr val="tx1"/>
              </a:solidFill>
            </a:endParaRPr>
          </a:p>
          <a:p>
            <a:r>
              <a:rPr lang="en-US" sz="2000" b="1" dirty="0" smtClean="0">
                <a:solidFill>
                  <a:schemeClr val="tx1"/>
                </a:solidFill>
              </a:rPr>
              <a:t>Katherine Romanak, Tip Meckel (Gulf Coast Carbon Center) and 	</a:t>
            </a:r>
          </a:p>
          <a:p>
            <a:r>
              <a:rPr lang="en-US" sz="2000" b="1" dirty="0" smtClean="0">
                <a:solidFill>
                  <a:schemeClr val="tx1"/>
                </a:solidFill>
              </a:rPr>
              <a:t>Tim Dixon (IEAGHG and BEG Honorary Senior Research Fellow)</a:t>
            </a:r>
          </a:p>
          <a:p>
            <a:endParaRPr lang="en-US" sz="2400" b="1" dirty="0" smtClean="0">
              <a:solidFill>
                <a:schemeClr val="tx1"/>
              </a:solidFill>
            </a:endParaRPr>
          </a:p>
          <a:p>
            <a:r>
              <a:rPr lang="en-US" sz="2400" dirty="0" smtClean="0">
                <a:solidFill>
                  <a:schemeClr val="tx1"/>
                </a:solidFill>
              </a:rPr>
              <a:t> </a:t>
            </a:r>
          </a:p>
        </p:txBody>
      </p:sp>
      <p:pic>
        <p:nvPicPr>
          <p:cNvPr id="3" name="Picture 2"/>
          <p:cNvPicPr>
            <a:picLocks noChangeAspect="1"/>
          </p:cNvPicPr>
          <p:nvPr/>
        </p:nvPicPr>
        <p:blipFill rotWithShape="1">
          <a:blip r:embed="rId3"/>
          <a:srcRect l="4664" t="744" r="-154" b="10261"/>
          <a:stretch/>
        </p:blipFill>
        <p:spPr>
          <a:xfrm>
            <a:off x="47931" y="1295400"/>
            <a:ext cx="9058211" cy="5562600"/>
          </a:xfrm>
          <a:prstGeom prst="rect">
            <a:avLst/>
          </a:prstGeom>
        </p:spPr>
      </p:pic>
      <p:grpSp>
        <p:nvGrpSpPr>
          <p:cNvPr id="7" name="Group 6"/>
          <p:cNvGrpSpPr/>
          <p:nvPr/>
        </p:nvGrpSpPr>
        <p:grpSpPr>
          <a:xfrm>
            <a:off x="39456" y="46955"/>
            <a:ext cx="9109642" cy="2565942"/>
            <a:chOff x="-228600" y="3356401"/>
            <a:chExt cx="9131919" cy="2819400"/>
          </a:xfrm>
        </p:grpSpPr>
        <p:pic>
          <p:nvPicPr>
            <p:cNvPr id="6" name="Picture 5" descr="C:\Data\Offshore taskforce\Workshop 1\Logos\Untitled.jpg"/>
            <p:cNvPicPr/>
            <p:nvPr/>
          </p:nvPicPr>
          <p:blipFill rotWithShape="1">
            <a:blip r:embed="rId4">
              <a:extLst>
                <a:ext uri="{28A0092B-C50C-407E-A947-70E740481C1C}">
                  <a14:useLocalDpi xmlns:a14="http://schemas.microsoft.com/office/drawing/2010/main" val="0"/>
                </a:ext>
              </a:extLst>
            </a:blip>
            <a:srcRect b="6608"/>
            <a:stretch/>
          </p:blipFill>
          <p:spPr bwMode="auto">
            <a:xfrm>
              <a:off x="-228600" y="3356401"/>
              <a:ext cx="9131919" cy="2819400"/>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225" y="3740604"/>
              <a:ext cx="152400" cy="97971"/>
            </a:xfrm>
            <a:prstGeom prst="rect">
              <a:avLst/>
            </a:prstGeom>
          </p:spPr>
        </p:pic>
      </p:grpSp>
      <p:sp>
        <p:nvSpPr>
          <p:cNvPr id="4" name="Rectangle 3"/>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4368" b="36666"/>
          <a:stretch/>
        </p:blipFill>
        <p:spPr>
          <a:xfrm flipH="1">
            <a:off x="42833" y="2612896"/>
            <a:ext cx="9054098" cy="4166648"/>
          </a:xfrm>
          <a:prstGeom prst="rect">
            <a:avLst/>
          </a:prstGeom>
        </p:spPr>
      </p:pic>
      <p:sp>
        <p:nvSpPr>
          <p:cNvPr id="9" name="Rectangle 8"/>
          <p:cNvSpPr/>
          <p:nvPr/>
        </p:nvSpPr>
        <p:spPr>
          <a:xfrm>
            <a:off x="847485" y="3291870"/>
            <a:ext cx="4572000" cy="1569660"/>
          </a:xfrm>
          <a:prstGeom prst="rect">
            <a:avLst/>
          </a:prstGeom>
        </p:spPr>
        <p:txBody>
          <a:bodyPr>
            <a:spAutoFit/>
          </a:bodyPr>
          <a:lstStyle/>
          <a:p>
            <a:endParaRPr lang="en-US" b="1" dirty="0" smtClean="0">
              <a:ln>
                <a:solidFill>
                  <a:srgbClr val="002060"/>
                </a:solidFill>
              </a:ln>
              <a:solidFill>
                <a:srgbClr val="4DFF00"/>
              </a:solidFill>
              <a:latin typeface="Titillium-Bold"/>
            </a:endParaRPr>
          </a:p>
          <a:p>
            <a:r>
              <a:rPr lang="en-US" b="1" dirty="0" smtClean="0">
                <a:ln>
                  <a:solidFill>
                    <a:srgbClr val="002060"/>
                  </a:solidFill>
                </a:ln>
                <a:latin typeface="Titillium-Bold"/>
              </a:rPr>
              <a:t>19-20 June, 2017</a:t>
            </a:r>
            <a:endParaRPr lang="en-US" b="1" dirty="0">
              <a:ln>
                <a:solidFill>
                  <a:srgbClr val="002060"/>
                </a:solidFill>
              </a:ln>
              <a:latin typeface="Titillium-Bold"/>
            </a:endParaRPr>
          </a:p>
          <a:p>
            <a:r>
              <a:rPr lang="en-GB" dirty="0"/>
              <a:t>Lamar University</a:t>
            </a:r>
            <a:br>
              <a:rPr lang="en-GB" dirty="0"/>
            </a:br>
            <a:r>
              <a:rPr lang="en-GB" dirty="0" smtClean="0"/>
              <a:t>Beaumont</a:t>
            </a:r>
            <a:r>
              <a:rPr lang="en-GB"/>
              <a:t>, </a:t>
            </a:r>
            <a:r>
              <a:rPr lang="en-GB" smtClean="0"/>
              <a:t>Texas, USA</a:t>
            </a:r>
            <a:endParaRPr lang="en-US" dirty="0">
              <a:ln>
                <a:solidFill>
                  <a:srgbClr val="002060"/>
                </a:solidFill>
              </a:ln>
            </a:endParaRPr>
          </a:p>
        </p:txBody>
      </p:sp>
      <p:sp>
        <p:nvSpPr>
          <p:cNvPr id="10" name="TextBox 9"/>
          <p:cNvSpPr txBox="1"/>
          <p:nvPr/>
        </p:nvSpPr>
        <p:spPr>
          <a:xfrm>
            <a:off x="885343" y="2903048"/>
            <a:ext cx="7165233" cy="646331"/>
          </a:xfrm>
          <a:prstGeom prst="rect">
            <a:avLst/>
          </a:prstGeom>
          <a:noFill/>
        </p:spPr>
        <p:txBody>
          <a:bodyPr wrap="square" rtlCol="0">
            <a:spAutoFit/>
          </a:bodyPr>
          <a:lstStyle/>
          <a:p>
            <a:r>
              <a:rPr lang="en-GB" sz="3600" b="1" dirty="0" smtClean="0"/>
              <a:t>2</a:t>
            </a:r>
            <a:r>
              <a:rPr lang="en-GB" sz="3600" b="1" baseline="30000" dirty="0" smtClean="0"/>
              <a:t>nd</a:t>
            </a:r>
            <a:r>
              <a:rPr lang="en-GB" sz="3600" b="1" dirty="0" smtClean="0"/>
              <a:t> International Workshop</a:t>
            </a:r>
            <a:endParaRPr lang="en-GB" sz="3600" b="1" dirty="0"/>
          </a:p>
        </p:txBody>
      </p:sp>
      <p:sp>
        <p:nvSpPr>
          <p:cNvPr id="15" name="Rectangle 14"/>
          <p:cNvSpPr/>
          <p:nvPr/>
        </p:nvSpPr>
        <p:spPr>
          <a:xfrm>
            <a:off x="36309" y="6022056"/>
            <a:ext cx="9049000" cy="8359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155" y="6109975"/>
            <a:ext cx="2521753" cy="66956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1216" y="6118529"/>
            <a:ext cx="5057122" cy="104330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0593" y="6175411"/>
            <a:ext cx="1700504" cy="429939"/>
          </a:xfrm>
          <a:prstGeom prst="rect">
            <a:avLst/>
          </a:prstGeom>
        </p:spPr>
      </p:pic>
    </p:spTree>
    <p:extLst>
      <p:ext uri="{BB962C8B-B14F-4D97-AF65-F5344CB8AC3E}">
        <p14:creationId xmlns:p14="http://schemas.microsoft.com/office/powerpoint/2010/main" val="189363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idx="1"/>
          </p:nvPr>
        </p:nvSpPr>
        <p:spPr>
          <a:xfrm>
            <a:off x="261938" y="1484313"/>
            <a:ext cx="8882062" cy="4641850"/>
          </a:xfrm>
        </p:spPr>
        <p:txBody>
          <a:bodyPr/>
          <a:lstStyle/>
          <a:p>
            <a:r>
              <a:rPr lang="en-GB" sz="2400" dirty="0"/>
              <a:t>Each country is at a different place on the path to offshore </a:t>
            </a:r>
            <a:r>
              <a:rPr lang="en-GB" sz="2400" dirty="0" smtClean="0"/>
              <a:t>CCS, but with common interests</a:t>
            </a:r>
            <a:endParaRPr lang="en-GB" sz="2400" dirty="0"/>
          </a:p>
          <a:p>
            <a:r>
              <a:rPr lang="en-GB" sz="2400" dirty="0" smtClean="0"/>
              <a:t>Benefits of existing oil and gas infrastructure</a:t>
            </a:r>
          </a:p>
          <a:p>
            <a:r>
              <a:rPr lang="en-GB" sz="2400" dirty="0" smtClean="0"/>
              <a:t>Environmental Impacts and Monitoring: the more we study, the more we learn, the greater the reassurance and confidence</a:t>
            </a:r>
          </a:p>
          <a:p>
            <a:endParaRPr lang="en-GB" dirty="0"/>
          </a:p>
        </p:txBody>
      </p:sp>
    </p:spTree>
    <p:extLst>
      <p:ext uri="{BB962C8B-B14F-4D97-AF65-F5344CB8AC3E}">
        <p14:creationId xmlns:p14="http://schemas.microsoft.com/office/powerpoint/2010/main" val="364127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a:xfrm>
            <a:off x="261938" y="1484313"/>
            <a:ext cx="8882062" cy="4641850"/>
          </a:xfrm>
        </p:spPr>
        <p:txBody>
          <a:bodyPr/>
          <a:lstStyle/>
          <a:p>
            <a:r>
              <a:rPr lang="en-US" sz="2400" dirty="0" smtClean="0"/>
              <a:t>Workshop/training </a:t>
            </a:r>
            <a:r>
              <a:rPr lang="en-US" sz="2400" dirty="0"/>
              <a:t>- Technical “deep dive” offshore storage</a:t>
            </a:r>
          </a:p>
          <a:p>
            <a:r>
              <a:rPr lang="en-US" sz="2400" dirty="0"/>
              <a:t>Workshop/Task Force on infrastructure – assessment, new vs re-use, technology developments, shipping vs pipelines</a:t>
            </a:r>
          </a:p>
          <a:p>
            <a:r>
              <a:rPr lang="en-US" sz="2400" dirty="0"/>
              <a:t>Workshop/training on storage resource assessment</a:t>
            </a:r>
          </a:p>
          <a:p>
            <a:r>
              <a:rPr lang="en-US" sz="2400" dirty="0"/>
              <a:t>Workshop on funding tools/sources for early stages of CCS resource assessment in Developing Countries</a:t>
            </a:r>
          </a:p>
          <a:p>
            <a:endParaRPr lang="en-GB" sz="2400" dirty="0" smtClean="0"/>
          </a:p>
          <a:p>
            <a:r>
              <a:rPr lang="en-US" sz="2400" dirty="0"/>
              <a:t>International collaboration and funding mechanism for demo project (like IODP)</a:t>
            </a:r>
          </a:p>
          <a:p>
            <a:r>
              <a:rPr lang="en-US" sz="2400" dirty="0"/>
              <a:t>Develop infrastructure test </a:t>
            </a:r>
            <a:r>
              <a:rPr lang="en-US" sz="2400" dirty="0" err="1"/>
              <a:t>programme</a:t>
            </a:r>
            <a:r>
              <a:rPr lang="en-US" sz="2400" dirty="0"/>
              <a:t>/pilot project</a:t>
            </a:r>
          </a:p>
          <a:p>
            <a:endParaRPr lang="en-GB" sz="2400" dirty="0"/>
          </a:p>
        </p:txBody>
      </p:sp>
    </p:spTree>
    <p:extLst>
      <p:ext uri="{BB962C8B-B14F-4D97-AF65-F5344CB8AC3E}">
        <p14:creationId xmlns:p14="http://schemas.microsoft.com/office/powerpoint/2010/main" val="579213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61938" y="914400"/>
            <a:ext cx="8882062" cy="4641850"/>
          </a:xfrm>
        </p:spPr>
        <p:txBody>
          <a:bodyPr/>
          <a:lstStyle/>
          <a:p>
            <a:pPr marL="0" indent="0">
              <a:buNone/>
            </a:pPr>
            <a:endParaRPr lang="en-GB" sz="2400" dirty="0" smtClean="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r>
              <a:rPr lang="en-GB" sz="2400" dirty="0" smtClean="0"/>
              <a:t>Presentations available </a:t>
            </a:r>
            <a:r>
              <a:rPr lang="en-US" sz="2400" u="sng" dirty="0" smtClean="0">
                <a:hlinkClick r:id="rId3"/>
              </a:rPr>
              <a:t>http</a:t>
            </a:r>
            <a:r>
              <a:rPr lang="en-US" sz="2400" u="sng" dirty="0">
                <a:hlinkClick r:id="rId3"/>
              </a:rPr>
              <a:t>://</a:t>
            </a:r>
            <a:r>
              <a:rPr lang="en-US" sz="2400" u="sng" dirty="0" smtClean="0">
                <a:hlinkClick r:id="rId3"/>
              </a:rPr>
              <a:t>www.beg.utexas.edu/gccc/goi.php</a:t>
            </a:r>
            <a:r>
              <a:rPr lang="en-US" sz="2400" u="sng" dirty="0" smtClean="0"/>
              <a:t> </a:t>
            </a:r>
            <a:endParaRPr lang="en-GB" sz="2400" dirty="0" smtClean="0"/>
          </a:p>
          <a:p>
            <a:endParaRPr lang="en-GB" dirty="0" smtClean="0"/>
          </a:p>
          <a:p>
            <a:endParaRPr lang="en-GB" dirty="0"/>
          </a:p>
          <a:p>
            <a:endParaRPr lang="en-GB" dirty="0" smtClean="0"/>
          </a:p>
          <a:p>
            <a:endParaRPr lang="en-GB" dirty="0"/>
          </a:p>
          <a:p>
            <a:endParaRPr lang="en-GB" dirty="0" smtClean="0"/>
          </a:p>
          <a:p>
            <a:endParaRPr lang="en-GB" sz="2400" dirty="0" smtClean="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228600"/>
            <a:ext cx="3842544" cy="4946651"/>
          </a:xfrm>
          <a:prstGeom prst="rect">
            <a:avLst/>
          </a:prstGeom>
        </p:spPr>
      </p:pic>
    </p:spTree>
    <p:extLst>
      <p:ext uri="{BB962C8B-B14F-4D97-AF65-F5344CB8AC3E}">
        <p14:creationId xmlns:p14="http://schemas.microsoft.com/office/powerpoint/2010/main" val="3580945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22313" y="762000"/>
            <a:ext cx="8229600" cy="4876800"/>
          </a:xfrm>
        </p:spPr>
        <p:txBody>
          <a:bodyPr>
            <a:noAutofit/>
          </a:bodyPr>
          <a:lstStyle/>
          <a:p>
            <a:pPr marL="0" indent="0">
              <a:buNone/>
            </a:pPr>
            <a:r>
              <a:rPr lang="en-US" sz="4000" b="1" dirty="0" smtClean="0"/>
              <a:t>2</a:t>
            </a:r>
            <a:r>
              <a:rPr lang="en-US" sz="4000" b="1" baseline="30000" dirty="0" smtClean="0"/>
              <a:t>nd</a:t>
            </a:r>
            <a:r>
              <a:rPr lang="en-US" sz="4000" b="1" dirty="0" smtClean="0"/>
              <a:t> Workshop</a:t>
            </a:r>
          </a:p>
          <a:p>
            <a:pPr marL="0" indent="0">
              <a:buNone/>
            </a:pPr>
            <a:endParaRPr lang="en-US" sz="800" dirty="0" smtClean="0"/>
          </a:p>
          <a:p>
            <a:pPr marL="0" indent="0">
              <a:buNone/>
            </a:pPr>
            <a:r>
              <a:rPr lang="en-US" sz="2400" b="1" dirty="0" smtClean="0"/>
              <a:t>Aim: </a:t>
            </a:r>
            <a:r>
              <a:rPr lang="en-GB" sz="2400" dirty="0" smtClean="0"/>
              <a:t>To </a:t>
            </a:r>
            <a:r>
              <a:rPr lang="en-GB" sz="2400" dirty="0"/>
              <a:t>address and build on the recommendations and topics raised at the first workshop to take offshore storage forward. </a:t>
            </a:r>
            <a:r>
              <a:rPr lang="en-GB" sz="2400" dirty="0" smtClean="0"/>
              <a:t>Continuing theme of ‘how to do’. </a:t>
            </a:r>
          </a:p>
          <a:p>
            <a:pPr marL="0" indent="0">
              <a:buNone/>
            </a:pPr>
            <a:endParaRPr lang="en-GB" sz="800" dirty="0"/>
          </a:p>
          <a:p>
            <a:pPr marL="0" indent="0">
              <a:buNone/>
            </a:pPr>
            <a:r>
              <a:rPr lang="en-GB" sz="2400" b="1" dirty="0" smtClean="0"/>
              <a:t>Objectives: </a:t>
            </a:r>
            <a:r>
              <a:rPr lang="en-GB" sz="2400" dirty="0" smtClean="0"/>
              <a:t>Technical ‘deeper-dive’ into key topics:  </a:t>
            </a:r>
          </a:p>
          <a:p>
            <a:r>
              <a:rPr lang="en-GB" sz="2400" dirty="0" smtClean="0"/>
              <a:t>How to find storage offshore; </a:t>
            </a:r>
          </a:p>
          <a:p>
            <a:r>
              <a:rPr lang="en-GB" sz="2400" dirty="0" smtClean="0"/>
              <a:t>Technical aspects and experiences of offshore monitoring;</a:t>
            </a:r>
          </a:p>
          <a:p>
            <a:r>
              <a:rPr lang="en-GB" sz="2400" dirty="0" smtClean="0"/>
              <a:t>CO2-EOR offshore; </a:t>
            </a:r>
          </a:p>
          <a:p>
            <a:r>
              <a:rPr lang="en-GB" sz="2400" dirty="0" smtClean="0"/>
              <a:t>Infrastructure developments and decisions</a:t>
            </a:r>
          </a:p>
          <a:p>
            <a:r>
              <a:rPr lang="en-GB" sz="2400" dirty="0" smtClean="0"/>
              <a:t>U.S. developments in offshore storage assessment</a:t>
            </a:r>
          </a:p>
          <a:p>
            <a:r>
              <a:rPr lang="en-GB" sz="2400" dirty="0" smtClean="0"/>
              <a:t>Conclusions and recommendations </a:t>
            </a:r>
          </a:p>
          <a:p>
            <a:r>
              <a:rPr lang="en-GB" sz="2400" dirty="0" smtClean="0"/>
              <a:t>Field Trip</a:t>
            </a:r>
            <a:endParaRPr lang="en-GB" sz="2400" dirty="0"/>
          </a:p>
        </p:txBody>
      </p:sp>
    </p:spTree>
    <p:extLst>
      <p:ext uri="{BB962C8B-B14F-4D97-AF65-F5344CB8AC3E}">
        <p14:creationId xmlns:p14="http://schemas.microsoft.com/office/powerpoint/2010/main" val="2242798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19" y="682083"/>
            <a:ext cx="8991600" cy="2362200"/>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Goals, expectations, logistics</a:t>
            </a:r>
            <a:r>
              <a:rPr lang="en-US" sz="4000"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5" name="Subtitle 2"/>
          <p:cNvSpPr>
            <a:spLocks noGrp="1"/>
          </p:cNvSpPr>
          <p:nvPr>
            <p:ph type="subTitle" idx="1"/>
          </p:nvPr>
        </p:nvSpPr>
        <p:spPr>
          <a:xfrm>
            <a:off x="0" y="3048000"/>
            <a:ext cx="9154196" cy="2362200"/>
          </a:xfrm>
        </p:spPr>
        <p:txBody>
          <a:bodyPr>
            <a:normAutofit lnSpcReduction="10000"/>
          </a:bodyPr>
          <a:lstStyle/>
          <a:p>
            <a:endParaRPr lang="en-US" sz="2400" b="1" dirty="0" smtClean="0">
              <a:solidFill>
                <a:schemeClr val="tx1"/>
              </a:solidFill>
            </a:endParaRPr>
          </a:p>
          <a:p>
            <a:endParaRPr lang="en-US" sz="2000" b="1" dirty="0" smtClean="0">
              <a:solidFill>
                <a:schemeClr val="tx1"/>
              </a:solidFill>
            </a:endParaRPr>
          </a:p>
          <a:p>
            <a:r>
              <a:rPr lang="en-US" sz="2000" b="1" dirty="0" smtClean="0">
                <a:solidFill>
                  <a:schemeClr val="tx1"/>
                </a:solidFill>
              </a:rPr>
              <a:t>Katherine Romanak, Tip Meckel (Gulf Coast Carbon Center) and 	</a:t>
            </a:r>
          </a:p>
          <a:p>
            <a:r>
              <a:rPr lang="en-US" sz="2000" b="1" dirty="0" smtClean="0">
                <a:solidFill>
                  <a:schemeClr val="tx1"/>
                </a:solidFill>
              </a:rPr>
              <a:t>Tim Dixon (IEAGHG and BEG Honorary Senior Research Fellow)</a:t>
            </a:r>
          </a:p>
          <a:p>
            <a:endParaRPr lang="en-US" sz="2400" b="1" dirty="0" smtClean="0">
              <a:solidFill>
                <a:schemeClr val="tx1"/>
              </a:solidFill>
            </a:endParaRPr>
          </a:p>
          <a:p>
            <a:r>
              <a:rPr lang="en-US" sz="2400" dirty="0" smtClean="0">
                <a:solidFill>
                  <a:schemeClr val="tx1"/>
                </a:solidFill>
              </a:rPr>
              <a:t> </a:t>
            </a:r>
          </a:p>
        </p:txBody>
      </p:sp>
      <p:pic>
        <p:nvPicPr>
          <p:cNvPr id="3" name="Picture 2"/>
          <p:cNvPicPr>
            <a:picLocks noChangeAspect="1"/>
          </p:cNvPicPr>
          <p:nvPr/>
        </p:nvPicPr>
        <p:blipFill rotWithShape="1">
          <a:blip r:embed="rId3"/>
          <a:srcRect l="4664" t="744" r="-154" b="10261"/>
          <a:stretch/>
        </p:blipFill>
        <p:spPr>
          <a:xfrm>
            <a:off x="47931" y="1295400"/>
            <a:ext cx="9058211" cy="5562600"/>
          </a:xfrm>
          <a:prstGeom prst="rect">
            <a:avLst/>
          </a:prstGeom>
        </p:spPr>
      </p:pic>
      <p:grpSp>
        <p:nvGrpSpPr>
          <p:cNvPr id="7" name="Group 6"/>
          <p:cNvGrpSpPr/>
          <p:nvPr/>
        </p:nvGrpSpPr>
        <p:grpSpPr>
          <a:xfrm>
            <a:off x="39456" y="46955"/>
            <a:ext cx="9109642" cy="2565942"/>
            <a:chOff x="-228600" y="3356401"/>
            <a:chExt cx="9131919" cy="2819400"/>
          </a:xfrm>
        </p:grpSpPr>
        <p:pic>
          <p:nvPicPr>
            <p:cNvPr id="6" name="Picture 5" descr="C:\Data\Offshore taskforce\Workshop 1\Logos\Untitled.jpg"/>
            <p:cNvPicPr/>
            <p:nvPr/>
          </p:nvPicPr>
          <p:blipFill rotWithShape="1">
            <a:blip r:embed="rId4">
              <a:extLst>
                <a:ext uri="{28A0092B-C50C-407E-A947-70E740481C1C}">
                  <a14:useLocalDpi xmlns:a14="http://schemas.microsoft.com/office/drawing/2010/main" val="0"/>
                </a:ext>
              </a:extLst>
            </a:blip>
            <a:srcRect b="6608"/>
            <a:stretch/>
          </p:blipFill>
          <p:spPr bwMode="auto">
            <a:xfrm>
              <a:off x="-228600" y="3356401"/>
              <a:ext cx="9131919" cy="2819400"/>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225" y="3740604"/>
              <a:ext cx="152400" cy="97971"/>
            </a:xfrm>
            <a:prstGeom prst="rect">
              <a:avLst/>
            </a:prstGeom>
          </p:spPr>
        </p:pic>
      </p:grpSp>
      <p:sp>
        <p:nvSpPr>
          <p:cNvPr id="4" name="Rectangle 3"/>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4368" b="36666"/>
          <a:stretch/>
        </p:blipFill>
        <p:spPr>
          <a:xfrm flipH="1">
            <a:off x="42833" y="2612896"/>
            <a:ext cx="9054098" cy="4166648"/>
          </a:xfrm>
          <a:prstGeom prst="rect">
            <a:avLst/>
          </a:prstGeom>
        </p:spPr>
      </p:pic>
      <p:sp>
        <p:nvSpPr>
          <p:cNvPr id="9" name="Rectangle 8"/>
          <p:cNvSpPr/>
          <p:nvPr/>
        </p:nvSpPr>
        <p:spPr>
          <a:xfrm>
            <a:off x="847485" y="3291870"/>
            <a:ext cx="4572000" cy="1569660"/>
          </a:xfrm>
          <a:prstGeom prst="rect">
            <a:avLst/>
          </a:prstGeom>
        </p:spPr>
        <p:txBody>
          <a:bodyPr>
            <a:spAutoFit/>
          </a:bodyPr>
          <a:lstStyle/>
          <a:p>
            <a:endParaRPr lang="en-US" b="1" dirty="0" smtClean="0">
              <a:ln>
                <a:solidFill>
                  <a:srgbClr val="002060"/>
                </a:solidFill>
              </a:ln>
              <a:solidFill>
                <a:srgbClr val="4DFF00"/>
              </a:solidFill>
              <a:latin typeface="Titillium-Bold"/>
            </a:endParaRPr>
          </a:p>
          <a:p>
            <a:r>
              <a:rPr lang="en-US" b="1" dirty="0" smtClean="0">
                <a:ln>
                  <a:solidFill>
                    <a:srgbClr val="002060"/>
                  </a:solidFill>
                </a:ln>
                <a:latin typeface="Titillium-Bold"/>
              </a:rPr>
              <a:t>19-20 June, 2017</a:t>
            </a:r>
            <a:endParaRPr lang="en-US" b="1" dirty="0">
              <a:ln>
                <a:solidFill>
                  <a:srgbClr val="002060"/>
                </a:solidFill>
              </a:ln>
              <a:latin typeface="Titillium-Bold"/>
            </a:endParaRPr>
          </a:p>
          <a:p>
            <a:r>
              <a:rPr lang="en-GB" dirty="0"/>
              <a:t>Lamar University</a:t>
            </a:r>
            <a:br>
              <a:rPr lang="en-GB" dirty="0"/>
            </a:br>
            <a:r>
              <a:rPr lang="en-GB" dirty="0" smtClean="0"/>
              <a:t>Beaumont</a:t>
            </a:r>
            <a:r>
              <a:rPr lang="en-GB"/>
              <a:t>, </a:t>
            </a:r>
            <a:r>
              <a:rPr lang="en-GB" smtClean="0"/>
              <a:t>Texas, USA</a:t>
            </a:r>
            <a:endParaRPr lang="en-US" dirty="0">
              <a:ln>
                <a:solidFill>
                  <a:srgbClr val="002060"/>
                </a:solidFill>
              </a:ln>
            </a:endParaRPr>
          </a:p>
        </p:txBody>
      </p:sp>
      <p:sp>
        <p:nvSpPr>
          <p:cNvPr id="10" name="TextBox 9"/>
          <p:cNvSpPr txBox="1"/>
          <p:nvPr/>
        </p:nvSpPr>
        <p:spPr>
          <a:xfrm>
            <a:off x="885343" y="2903048"/>
            <a:ext cx="7165233" cy="646331"/>
          </a:xfrm>
          <a:prstGeom prst="rect">
            <a:avLst/>
          </a:prstGeom>
          <a:noFill/>
        </p:spPr>
        <p:txBody>
          <a:bodyPr wrap="square" rtlCol="0">
            <a:spAutoFit/>
          </a:bodyPr>
          <a:lstStyle/>
          <a:p>
            <a:r>
              <a:rPr lang="en-GB" sz="3600" b="1" dirty="0" smtClean="0"/>
              <a:t>2</a:t>
            </a:r>
            <a:r>
              <a:rPr lang="en-GB" sz="3600" b="1" baseline="30000" dirty="0" smtClean="0"/>
              <a:t>nd</a:t>
            </a:r>
            <a:r>
              <a:rPr lang="en-GB" sz="3600" b="1" dirty="0" smtClean="0"/>
              <a:t> International Workshop</a:t>
            </a:r>
            <a:endParaRPr lang="en-GB" sz="3600" b="1" dirty="0"/>
          </a:p>
        </p:txBody>
      </p:sp>
      <p:sp>
        <p:nvSpPr>
          <p:cNvPr id="15" name="Rectangle 14"/>
          <p:cNvSpPr/>
          <p:nvPr/>
        </p:nvSpPr>
        <p:spPr>
          <a:xfrm>
            <a:off x="36309" y="6022056"/>
            <a:ext cx="9049000" cy="8359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155" y="6109975"/>
            <a:ext cx="2521753" cy="66956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1216" y="6118529"/>
            <a:ext cx="5057122" cy="104330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0593" y="6175411"/>
            <a:ext cx="1700504" cy="429939"/>
          </a:xfrm>
          <a:prstGeom prst="rect">
            <a:avLst/>
          </a:prstGeom>
        </p:spPr>
      </p:pic>
    </p:spTree>
    <p:extLst>
      <p:ext uri="{BB962C8B-B14F-4D97-AF65-F5344CB8AC3E}">
        <p14:creationId xmlns:p14="http://schemas.microsoft.com/office/powerpoint/2010/main" val="2741790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Conclusions</a:t>
            </a:r>
            <a:endParaRPr lang="en-GB" b="1" dirty="0"/>
          </a:p>
        </p:txBody>
      </p:sp>
      <p:sp>
        <p:nvSpPr>
          <p:cNvPr id="3" name="Content Placeholder 2"/>
          <p:cNvSpPr>
            <a:spLocks noGrp="1"/>
          </p:cNvSpPr>
          <p:nvPr>
            <p:ph sz="half" idx="1"/>
          </p:nvPr>
        </p:nvSpPr>
        <p:spPr>
          <a:xfrm>
            <a:off x="457200" y="1981201"/>
            <a:ext cx="8229600" cy="4267200"/>
          </a:xfrm>
        </p:spPr>
        <p:txBody>
          <a:bodyPr>
            <a:normAutofit/>
          </a:bodyPr>
          <a:lstStyle/>
          <a:p>
            <a:endParaRPr lang="en-GB" dirty="0"/>
          </a:p>
        </p:txBody>
      </p:sp>
    </p:spTree>
    <p:extLst>
      <p:ext uri="{BB962C8B-B14F-4D97-AF65-F5344CB8AC3E}">
        <p14:creationId xmlns:p14="http://schemas.microsoft.com/office/powerpoint/2010/main" val="3722961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smtClean="0"/>
              <a:t>Recommendations</a:t>
            </a:r>
            <a:endParaRPr lang="en-GB" b="1" dirty="0"/>
          </a:p>
        </p:txBody>
      </p:sp>
      <p:sp>
        <p:nvSpPr>
          <p:cNvPr id="3" name="Content Placeholder 2"/>
          <p:cNvSpPr>
            <a:spLocks noGrp="1"/>
          </p:cNvSpPr>
          <p:nvPr>
            <p:ph sz="half" idx="1"/>
          </p:nvPr>
        </p:nvSpPr>
        <p:spPr>
          <a:xfrm>
            <a:off x="457200" y="1981201"/>
            <a:ext cx="8229600" cy="4267200"/>
          </a:xfrm>
        </p:spPr>
        <p:txBody>
          <a:bodyPr>
            <a:normAutofit/>
          </a:bodyPr>
          <a:lstStyle/>
          <a:p>
            <a:endParaRPr lang="en-GB" dirty="0"/>
          </a:p>
        </p:txBody>
      </p:sp>
    </p:spTree>
    <p:extLst>
      <p:ext uri="{BB962C8B-B14F-4D97-AF65-F5344CB8AC3E}">
        <p14:creationId xmlns:p14="http://schemas.microsoft.com/office/powerpoint/2010/main" val="306574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Steering Committee</a:t>
            </a:r>
            <a:endParaRPr lang="en-GB" dirty="0"/>
          </a:p>
        </p:txBody>
      </p:sp>
      <p:sp>
        <p:nvSpPr>
          <p:cNvPr id="3" name="Content Placeholder 2"/>
          <p:cNvSpPr>
            <a:spLocks noGrp="1"/>
          </p:cNvSpPr>
          <p:nvPr>
            <p:ph sz="half" idx="1"/>
          </p:nvPr>
        </p:nvSpPr>
        <p:spPr/>
        <p:txBody>
          <a:bodyPr>
            <a:normAutofit/>
          </a:bodyPr>
          <a:lstStyle/>
          <a:p>
            <a:pPr marL="0" indent="0">
              <a:buNone/>
            </a:pPr>
            <a:r>
              <a:rPr lang="en-US" sz="2000" dirty="0"/>
              <a:t>Tim Dixon, IEAGHG (Chair)</a:t>
            </a:r>
            <a:endParaRPr lang="en-GB" sz="2000" dirty="0"/>
          </a:p>
          <a:p>
            <a:pPr marL="0" indent="0">
              <a:buNone/>
            </a:pPr>
            <a:r>
              <a:rPr lang="en-US" sz="2000" dirty="0"/>
              <a:t>Katherine Romanak, BEG (Co-Chair, Host)</a:t>
            </a:r>
            <a:endParaRPr lang="en-GB" sz="2000" dirty="0"/>
          </a:p>
          <a:p>
            <a:pPr marL="0" indent="0">
              <a:buNone/>
            </a:pPr>
            <a:r>
              <a:rPr lang="en-US" sz="2000" dirty="0"/>
              <a:t>Susan Hovorka, BEG (Host)</a:t>
            </a:r>
            <a:endParaRPr lang="en-GB" sz="2000" dirty="0"/>
          </a:p>
          <a:p>
            <a:pPr marL="0" indent="0">
              <a:buNone/>
            </a:pPr>
            <a:r>
              <a:rPr lang="en-US" sz="2000" dirty="0"/>
              <a:t>Tip Meckel, BEG (Host)</a:t>
            </a:r>
            <a:endParaRPr lang="en-GB" sz="2000" dirty="0"/>
          </a:p>
          <a:p>
            <a:pPr marL="0" indent="0">
              <a:buNone/>
            </a:pPr>
            <a:r>
              <a:rPr lang="en-US" sz="2000" dirty="0"/>
              <a:t>Anthony </a:t>
            </a:r>
            <a:r>
              <a:rPr lang="en-US" sz="2000" dirty="0" smtClean="0"/>
              <a:t>Surridge / Noel Kamrajh, </a:t>
            </a:r>
            <a:r>
              <a:rPr lang="en-US" sz="2000" dirty="0"/>
              <a:t>SANEDI </a:t>
            </a:r>
            <a:r>
              <a:rPr lang="en-US" sz="2000" dirty="0" smtClean="0"/>
              <a:t>(host)</a:t>
            </a:r>
          </a:p>
          <a:p>
            <a:pPr marL="0" indent="0">
              <a:buNone/>
            </a:pPr>
            <a:r>
              <a:rPr lang="en-US" sz="2000" dirty="0" smtClean="0"/>
              <a:t>John Litynski / Traci </a:t>
            </a:r>
            <a:r>
              <a:rPr lang="en-US" sz="2000" dirty="0" err="1" smtClean="0"/>
              <a:t>Rodosta</a:t>
            </a:r>
            <a:r>
              <a:rPr lang="en-US" sz="2000" dirty="0" smtClean="0"/>
              <a:t>, </a:t>
            </a:r>
            <a:r>
              <a:rPr lang="en-US" sz="2000" dirty="0"/>
              <a:t>US </a:t>
            </a:r>
            <a:r>
              <a:rPr lang="en-US" sz="2000" dirty="0" smtClean="0"/>
              <a:t>DOE</a:t>
            </a:r>
          </a:p>
          <a:p>
            <a:pPr marL="0" indent="0">
              <a:buNone/>
            </a:pPr>
            <a:r>
              <a:rPr lang="en-US" sz="2000" dirty="0" smtClean="0"/>
              <a:t>Lars Ingolf Eide, Research Council of Norway </a:t>
            </a:r>
            <a:endParaRPr lang="en-GB" sz="2000" dirty="0" smtClean="0"/>
          </a:p>
          <a:p>
            <a:endParaRPr lang="en-GB" dirty="0"/>
          </a:p>
        </p:txBody>
      </p:sp>
      <p:sp>
        <p:nvSpPr>
          <p:cNvPr id="4" name="Content Placeholder 3"/>
          <p:cNvSpPr>
            <a:spLocks noGrp="1"/>
          </p:cNvSpPr>
          <p:nvPr>
            <p:ph sz="half" idx="2"/>
          </p:nvPr>
        </p:nvSpPr>
        <p:spPr/>
        <p:txBody>
          <a:bodyPr>
            <a:normAutofit/>
          </a:bodyPr>
          <a:lstStyle/>
          <a:p>
            <a:pPr marL="0" indent="0">
              <a:buNone/>
            </a:pPr>
            <a:r>
              <a:rPr lang="en-US" sz="2000" dirty="0" smtClean="0"/>
              <a:t>Di Zhou, China Academy of Sciences </a:t>
            </a:r>
            <a:endParaRPr lang="en-GB" sz="2000" dirty="0" smtClean="0"/>
          </a:p>
          <a:p>
            <a:pPr marL="0" indent="0">
              <a:buNone/>
            </a:pPr>
            <a:r>
              <a:rPr lang="en-US" sz="2000" dirty="0" smtClean="0"/>
              <a:t>Filip </a:t>
            </a:r>
            <a:r>
              <a:rPr lang="en-US" sz="2000" dirty="0"/>
              <a:t>Neele, TNO</a:t>
            </a:r>
            <a:endParaRPr lang="en-GB" sz="2000" dirty="0"/>
          </a:p>
          <a:p>
            <a:pPr marL="0" indent="0">
              <a:buNone/>
            </a:pPr>
            <a:r>
              <a:rPr lang="en-US" sz="2000" dirty="0"/>
              <a:t>Paulo Negrais Seabra- Independent Consultant (formerly Petrobras)</a:t>
            </a:r>
            <a:endParaRPr lang="en-GB" sz="2000" dirty="0"/>
          </a:p>
          <a:p>
            <a:pPr marL="0" indent="0">
              <a:buNone/>
            </a:pPr>
            <a:r>
              <a:rPr lang="en-US" sz="2000" dirty="0"/>
              <a:t>Ryozo Tanaka, RITE </a:t>
            </a:r>
            <a:endParaRPr lang="en-GB" sz="2000" dirty="0"/>
          </a:p>
          <a:p>
            <a:pPr marL="0" indent="0">
              <a:buNone/>
            </a:pPr>
            <a:r>
              <a:rPr lang="en-US" sz="2000" dirty="0"/>
              <a:t>Owain Tucker, Shell</a:t>
            </a:r>
            <a:endParaRPr lang="en-GB" sz="2000" dirty="0"/>
          </a:p>
          <a:p>
            <a:pPr marL="0" indent="0">
              <a:buNone/>
            </a:pPr>
            <a:r>
              <a:rPr lang="en-US" sz="2000" dirty="0"/>
              <a:t>Philip Ringrose, Statoil </a:t>
            </a:r>
            <a:endParaRPr lang="en-US" sz="2000" dirty="0" smtClean="0"/>
          </a:p>
          <a:p>
            <a:pPr marL="0" indent="0">
              <a:buNone/>
            </a:pPr>
            <a:r>
              <a:rPr lang="en-US" sz="2000" dirty="0" smtClean="0"/>
              <a:t>Michael Carpenter, </a:t>
            </a:r>
            <a:r>
              <a:rPr lang="en-US" sz="2000" dirty="0" err="1" smtClean="0"/>
              <a:t>Gassnova</a:t>
            </a:r>
            <a:endParaRPr lang="en-US" sz="2000" dirty="0" smtClean="0"/>
          </a:p>
          <a:p>
            <a:pPr marL="0" indent="0">
              <a:buNone/>
            </a:pPr>
            <a:r>
              <a:rPr lang="en-US" sz="2000" dirty="0" smtClean="0"/>
              <a:t>Paul Latiolais, Lamar University</a:t>
            </a:r>
            <a:endParaRPr lang="en-GB" sz="2000" dirty="0"/>
          </a:p>
          <a:p>
            <a:endParaRPr lang="en-GB" dirty="0"/>
          </a:p>
        </p:txBody>
      </p:sp>
      <p:sp>
        <p:nvSpPr>
          <p:cNvPr id="5" name="TextBox 4"/>
          <p:cNvSpPr txBox="1"/>
          <p:nvPr/>
        </p:nvSpPr>
        <p:spPr>
          <a:xfrm>
            <a:off x="609600" y="6324600"/>
            <a:ext cx="7772400" cy="400110"/>
          </a:xfrm>
          <a:prstGeom prst="rect">
            <a:avLst/>
          </a:prstGeom>
          <a:noFill/>
        </p:spPr>
        <p:txBody>
          <a:bodyPr wrap="square" rtlCol="0">
            <a:spAutoFit/>
          </a:bodyPr>
          <a:lstStyle/>
          <a:p>
            <a:r>
              <a:rPr lang="en-GB" sz="2000" dirty="0" smtClean="0"/>
              <a:t>Thanks to Jennifer Edwards (BEG) and Thonda Harvey (Lamar)</a:t>
            </a:r>
            <a:endParaRPr lang="en-GB" sz="2000" dirty="0"/>
          </a:p>
        </p:txBody>
      </p:sp>
    </p:spTree>
    <p:extLst>
      <p:ext uri="{BB962C8B-B14F-4D97-AF65-F5344CB8AC3E}">
        <p14:creationId xmlns:p14="http://schemas.microsoft.com/office/powerpoint/2010/main" val="239526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19" y="682083"/>
            <a:ext cx="8991600" cy="2362200"/>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Goals, expectations, logistics</a:t>
            </a:r>
            <a:r>
              <a:rPr lang="en-US" sz="4000"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5" name="Subtitle 2"/>
          <p:cNvSpPr>
            <a:spLocks noGrp="1"/>
          </p:cNvSpPr>
          <p:nvPr>
            <p:ph type="subTitle" idx="1"/>
          </p:nvPr>
        </p:nvSpPr>
        <p:spPr>
          <a:xfrm>
            <a:off x="0" y="3048000"/>
            <a:ext cx="9154196" cy="2362200"/>
          </a:xfrm>
        </p:spPr>
        <p:txBody>
          <a:bodyPr>
            <a:normAutofit lnSpcReduction="10000"/>
          </a:bodyPr>
          <a:lstStyle/>
          <a:p>
            <a:endParaRPr lang="en-US" sz="2400" b="1" dirty="0" smtClean="0">
              <a:solidFill>
                <a:schemeClr val="tx1"/>
              </a:solidFill>
            </a:endParaRPr>
          </a:p>
          <a:p>
            <a:endParaRPr lang="en-US" sz="2000" b="1" dirty="0" smtClean="0">
              <a:solidFill>
                <a:schemeClr val="tx1"/>
              </a:solidFill>
            </a:endParaRPr>
          </a:p>
          <a:p>
            <a:r>
              <a:rPr lang="en-US" sz="2000" b="1" dirty="0" smtClean="0">
                <a:solidFill>
                  <a:schemeClr val="tx1"/>
                </a:solidFill>
              </a:rPr>
              <a:t>Katherine Romanak, Tip Meckel (Gulf Coast Carbon Center) and 	</a:t>
            </a:r>
          </a:p>
          <a:p>
            <a:r>
              <a:rPr lang="en-US" sz="2000" b="1" dirty="0" smtClean="0">
                <a:solidFill>
                  <a:schemeClr val="tx1"/>
                </a:solidFill>
              </a:rPr>
              <a:t>Tim Dixon (IEAGHG and BEG Honorary Senior Research Fellow)</a:t>
            </a:r>
          </a:p>
          <a:p>
            <a:endParaRPr lang="en-US" sz="2400" b="1" dirty="0" smtClean="0">
              <a:solidFill>
                <a:schemeClr val="tx1"/>
              </a:solidFill>
            </a:endParaRPr>
          </a:p>
          <a:p>
            <a:r>
              <a:rPr lang="en-US" sz="2400" dirty="0" smtClean="0">
                <a:solidFill>
                  <a:schemeClr val="tx1"/>
                </a:solidFill>
              </a:rPr>
              <a:t> </a:t>
            </a:r>
          </a:p>
        </p:txBody>
      </p:sp>
      <p:pic>
        <p:nvPicPr>
          <p:cNvPr id="3" name="Picture 2"/>
          <p:cNvPicPr>
            <a:picLocks noChangeAspect="1"/>
          </p:cNvPicPr>
          <p:nvPr/>
        </p:nvPicPr>
        <p:blipFill rotWithShape="1">
          <a:blip r:embed="rId3"/>
          <a:srcRect l="4664" t="744" r="-154" b="10261"/>
          <a:stretch/>
        </p:blipFill>
        <p:spPr>
          <a:xfrm>
            <a:off x="47931" y="1295400"/>
            <a:ext cx="9058211" cy="5562600"/>
          </a:xfrm>
          <a:prstGeom prst="rect">
            <a:avLst/>
          </a:prstGeom>
        </p:spPr>
      </p:pic>
      <p:grpSp>
        <p:nvGrpSpPr>
          <p:cNvPr id="7" name="Group 6"/>
          <p:cNvGrpSpPr/>
          <p:nvPr/>
        </p:nvGrpSpPr>
        <p:grpSpPr>
          <a:xfrm>
            <a:off x="39456" y="46955"/>
            <a:ext cx="9109642" cy="2565942"/>
            <a:chOff x="-228600" y="3356401"/>
            <a:chExt cx="9131919" cy="2819400"/>
          </a:xfrm>
        </p:grpSpPr>
        <p:pic>
          <p:nvPicPr>
            <p:cNvPr id="6" name="Picture 5" descr="C:\Data\Offshore taskforce\Workshop 1\Logos\Untitled.jpg"/>
            <p:cNvPicPr/>
            <p:nvPr/>
          </p:nvPicPr>
          <p:blipFill rotWithShape="1">
            <a:blip r:embed="rId4">
              <a:extLst>
                <a:ext uri="{28A0092B-C50C-407E-A947-70E740481C1C}">
                  <a14:useLocalDpi xmlns:a14="http://schemas.microsoft.com/office/drawing/2010/main" val="0"/>
                </a:ext>
              </a:extLst>
            </a:blip>
            <a:srcRect b="6608"/>
            <a:stretch/>
          </p:blipFill>
          <p:spPr bwMode="auto">
            <a:xfrm>
              <a:off x="-228600" y="3356401"/>
              <a:ext cx="9131919" cy="2819400"/>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225" y="3740604"/>
              <a:ext cx="152400" cy="97971"/>
            </a:xfrm>
            <a:prstGeom prst="rect">
              <a:avLst/>
            </a:prstGeom>
          </p:spPr>
        </p:pic>
      </p:grpSp>
      <p:sp>
        <p:nvSpPr>
          <p:cNvPr id="4" name="Rectangle 3"/>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4368" b="36666"/>
          <a:stretch/>
        </p:blipFill>
        <p:spPr>
          <a:xfrm flipH="1">
            <a:off x="42833" y="2612896"/>
            <a:ext cx="9054098" cy="4166648"/>
          </a:xfrm>
          <a:prstGeom prst="rect">
            <a:avLst/>
          </a:prstGeom>
        </p:spPr>
      </p:pic>
      <p:sp>
        <p:nvSpPr>
          <p:cNvPr id="9" name="Rectangle 8"/>
          <p:cNvSpPr/>
          <p:nvPr/>
        </p:nvSpPr>
        <p:spPr>
          <a:xfrm>
            <a:off x="847485" y="3291870"/>
            <a:ext cx="4572000" cy="1569660"/>
          </a:xfrm>
          <a:prstGeom prst="rect">
            <a:avLst/>
          </a:prstGeom>
        </p:spPr>
        <p:txBody>
          <a:bodyPr>
            <a:spAutoFit/>
          </a:bodyPr>
          <a:lstStyle/>
          <a:p>
            <a:endParaRPr lang="en-US" b="1" dirty="0" smtClean="0">
              <a:ln>
                <a:solidFill>
                  <a:srgbClr val="002060"/>
                </a:solidFill>
              </a:ln>
              <a:solidFill>
                <a:srgbClr val="4DFF00"/>
              </a:solidFill>
              <a:latin typeface="Titillium-Bold"/>
            </a:endParaRPr>
          </a:p>
          <a:p>
            <a:r>
              <a:rPr lang="en-US" b="1" dirty="0" smtClean="0">
                <a:ln>
                  <a:solidFill>
                    <a:srgbClr val="002060"/>
                  </a:solidFill>
                </a:ln>
                <a:latin typeface="Titillium-Bold"/>
              </a:rPr>
              <a:t>19-20 June, 2017</a:t>
            </a:r>
            <a:endParaRPr lang="en-US" b="1" dirty="0">
              <a:ln>
                <a:solidFill>
                  <a:srgbClr val="002060"/>
                </a:solidFill>
              </a:ln>
              <a:latin typeface="Titillium-Bold"/>
            </a:endParaRPr>
          </a:p>
          <a:p>
            <a:r>
              <a:rPr lang="en-GB" dirty="0"/>
              <a:t>Lamar University</a:t>
            </a:r>
            <a:br>
              <a:rPr lang="en-GB" dirty="0"/>
            </a:br>
            <a:r>
              <a:rPr lang="en-GB" dirty="0" smtClean="0"/>
              <a:t>Beaumont</a:t>
            </a:r>
            <a:r>
              <a:rPr lang="en-GB"/>
              <a:t>, </a:t>
            </a:r>
            <a:r>
              <a:rPr lang="en-GB" smtClean="0"/>
              <a:t>Texas, USA</a:t>
            </a:r>
            <a:endParaRPr lang="en-US" dirty="0">
              <a:ln>
                <a:solidFill>
                  <a:srgbClr val="002060"/>
                </a:solidFill>
              </a:ln>
            </a:endParaRPr>
          </a:p>
        </p:txBody>
      </p:sp>
      <p:sp>
        <p:nvSpPr>
          <p:cNvPr id="10" name="TextBox 9"/>
          <p:cNvSpPr txBox="1"/>
          <p:nvPr/>
        </p:nvSpPr>
        <p:spPr>
          <a:xfrm>
            <a:off x="885343" y="2903048"/>
            <a:ext cx="7165233" cy="646331"/>
          </a:xfrm>
          <a:prstGeom prst="rect">
            <a:avLst/>
          </a:prstGeom>
          <a:noFill/>
        </p:spPr>
        <p:txBody>
          <a:bodyPr wrap="square" rtlCol="0">
            <a:spAutoFit/>
          </a:bodyPr>
          <a:lstStyle/>
          <a:p>
            <a:r>
              <a:rPr lang="en-GB" sz="3600" b="1" dirty="0" smtClean="0"/>
              <a:t>2</a:t>
            </a:r>
            <a:r>
              <a:rPr lang="en-GB" sz="3600" b="1" baseline="30000" dirty="0" smtClean="0"/>
              <a:t>nd</a:t>
            </a:r>
            <a:r>
              <a:rPr lang="en-GB" sz="3600" b="1" dirty="0" smtClean="0"/>
              <a:t> International Workshop</a:t>
            </a:r>
            <a:endParaRPr lang="en-GB" sz="3600" b="1" dirty="0"/>
          </a:p>
        </p:txBody>
      </p:sp>
      <p:sp>
        <p:nvSpPr>
          <p:cNvPr id="15" name="Rectangle 14"/>
          <p:cNvSpPr/>
          <p:nvPr/>
        </p:nvSpPr>
        <p:spPr>
          <a:xfrm>
            <a:off x="36309" y="6022056"/>
            <a:ext cx="9049000" cy="8359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155" y="6109975"/>
            <a:ext cx="2521753" cy="66956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1216" y="6118529"/>
            <a:ext cx="5057122" cy="104330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0593" y="6175411"/>
            <a:ext cx="1700504" cy="429939"/>
          </a:xfrm>
          <a:prstGeom prst="rect">
            <a:avLst/>
          </a:prstGeom>
        </p:spPr>
      </p:pic>
    </p:spTree>
    <p:extLst>
      <p:ext uri="{BB962C8B-B14F-4D97-AF65-F5344CB8AC3E}">
        <p14:creationId xmlns:p14="http://schemas.microsoft.com/office/powerpoint/2010/main" val="3592619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IPCC AR5 – Role of different low-carbon energy technologies</a:t>
            </a:r>
            <a:endParaRPr lang="en-GB" sz="2800" dirty="0"/>
          </a:p>
        </p:txBody>
      </p:sp>
      <p:sp>
        <p:nvSpPr>
          <p:cNvPr id="5" name="TextBox 4"/>
          <p:cNvSpPr txBox="1"/>
          <p:nvPr/>
        </p:nvSpPr>
        <p:spPr>
          <a:xfrm>
            <a:off x="692331" y="6230983"/>
            <a:ext cx="4206240" cy="738664"/>
          </a:xfrm>
          <a:prstGeom prst="rect">
            <a:avLst/>
          </a:prstGeom>
          <a:noFill/>
        </p:spPr>
        <p:txBody>
          <a:bodyPr wrap="square" rtlCol="0">
            <a:spAutoFit/>
          </a:bodyPr>
          <a:lstStyle/>
          <a:p>
            <a:r>
              <a:rPr lang="en-GB" altLang="en-US" sz="1800" dirty="0">
                <a:solidFill>
                  <a:srgbClr val="000000"/>
                </a:solidFill>
                <a:latin typeface="Arial" pitchFamily="34" charset="0"/>
              </a:rPr>
              <a:t>IPCC AR5 SYR from Table 3.2 (2014)</a:t>
            </a:r>
          </a:p>
          <a:p>
            <a:endParaRPr lang="en-GB" dirty="0">
              <a:solidFill>
                <a:srgbClr val="000000"/>
              </a:solidFill>
              <a:latin typeface="Arial" pitchFamily="34" charset="0"/>
            </a:endParaRPr>
          </a:p>
        </p:txBody>
      </p:sp>
      <p:pic>
        <p:nvPicPr>
          <p:cNvPr id="6" name="Content Placeholder 5"/>
          <p:cNvPicPr>
            <a:picLocks noGrp="1" noChangeAspect="1"/>
          </p:cNvPicPr>
          <p:nvPr>
            <p:ph idx="1"/>
          </p:nvPr>
        </p:nvPicPr>
        <p:blipFill>
          <a:blip r:embed="rId3"/>
          <a:stretch>
            <a:fillRect/>
          </a:stretch>
        </p:blipFill>
        <p:spPr>
          <a:xfrm>
            <a:off x="261938" y="2415721"/>
            <a:ext cx="8424862" cy="2779034"/>
          </a:xfrm>
          <a:prstGeom prst="rect">
            <a:avLst/>
          </a:prstGeom>
        </p:spPr>
      </p:pic>
    </p:spTree>
    <p:extLst>
      <p:ext uri="{BB962C8B-B14F-4D97-AF65-F5344CB8AC3E}">
        <p14:creationId xmlns:p14="http://schemas.microsoft.com/office/powerpoint/2010/main" val="372148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34155" y="1054100"/>
            <a:ext cx="6857999"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fontAlgn="auto">
              <a:spcBef>
                <a:spcPts val="0"/>
              </a:spcBef>
              <a:spcAft>
                <a:spcPts val="0"/>
              </a:spcAft>
            </a:pPr>
            <a:r>
              <a:rPr lang="en-US" sz="2100" b="1" dirty="0">
                <a:solidFill>
                  <a:prstClr val="black"/>
                </a:solidFill>
                <a:ea typeface="+mn-ea"/>
              </a:rPr>
              <a:t>The global offshore continental shelves represent the largest near-term storage for </a:t>
            </a:r>
            <a:r>
              <a:rPr lang="en-US" sz="2100" b="1" dirty="0" err="1">
                <a:solidFill>
                  <a:prstClr val="black"/>
                </a:solidFill>
                <a:ea typeface="+mn-ea"/>
              </a:rPr>
              <a:t>Gigaton</a:t>
            </a:r>
            <a:r>
              <a:rPr lang="en-US" sz="2100" b="1" dirty="0">
                <a:solidFill>
                  <a:prstClr val="black"/>
                </a:solidFill>
                <a:ea typeface="+mn-ea"/>
              </a:rPr>
              <a:t>-scale CCS.</a:t>
            </a:r>
            <a:endParaRPr lang="en-US" altLang="en-US" sz="2100" b="1" dirty="0">
              <a:solidFill>
                <a:prstClr val="black"/>
              </a:solidFill>
              <a:effectLst>
                <a:outerShdw blurRad="38100" dist="38100" dir="2700000" algn="tl">
                  <a:srgbClr val="C0C0C0"/>
                </a:outerShdw>
              </a:effectLst>
              <a:ea typeface="+mn-ea"/>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76" y="1701801"/>
            <a:ext cx="9012557" cy="4170265"/>
          </a:xfrm>
          <a:prstGeom prst="rect">
            <a:avLst/>
          </a:prstGeom>
        </p:spPr>
      </p:pic>
      <p:sp>
        <p:nvSpPr>
          <p:cNvPr id="5" name="Rectangle 4"/>
          <p:cNvSpPr/>
          <p:nvPr/>
        </p:nvSpPr>
        <p:spPr>
          <a:xfrm>
            <a:off x="2009891" y="25021"/>
            <a:ext cx="5106526" cy="968434"/>
          </a:xfrm>
          <a:prstGeom prst="rect">
            <a:avLst/>
          </a:prstGeom>
        </p:spPr>
        <p:txBody>
          <a:bodyPr wrap="square">
            <a:spAutoFit/>
          </a:bodyPr>
          <a:lstStyle/>
          <a:p>
            <a:pPr algn="ctr"/>
            <a:r>
              <a:rPr lang="en-US" sz="4400" dirty="0" smtClean="0">
                <a:solidFill>
                  <a:prstClr val="black"/>
                </a:solidFill>
              </a:rPr>
              <a:t>Offshore Potential</a:t>
            </a:r>
            <a:endParaRPr lang="en-US" sz="4400" dirty="0">
              <a:solidFill>
                <a:prstClr val="black"/>
              </a:solidFill>
            </a:endParaRPr>
          </a:p>
        </p:txBody>
      </p:sp>
    </p:spTree>
    <p:extLst>
      <p:ext uri="{BB962C8B-B14F-4D97-AF65-F5344CB8AC3E}">
        <p14:creationId xmlns:p14="http://schemas.microsoft.com/office/powerpoint/2010/main" val="334968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22312" y="762000"/>
            <a:ext cx="8645487" cy="4876800"/>
          </a:xfrm>
        </p:spPr>
        <p:txBody>
          <a:bodyPr>
            <a:noAutofit/>
          </a:bodyPr>
          <a:lstStyle/>
          <a:p>
            <a:pPr marL="0" indent="0">
              <a:buNone/>
            </a:pPr>
            <a:r>
              <a:rPr lang="en-US" sz="4000" b="1" dirty="0" smtClean="0"/>
              <a:t>CSLF Report on Offshore</a:t>
            </a:r>
          </a:p>
          <a:p>
            <a:pPr marL="0" indent="0">
              <a:buNone/>
            </a:pPr>
            <a:r>
              <a:rPr lang="en-US" sz="4000" b="1" dirty="0" smtClean="0"/>
              <a:t>Geologic CO2 Storage </a:t>
            </a:r>
            <a:endParaRPr lang="en-US" sz="800" b="1" dirty="0"/>
          </a:p>
          <a:p>
            <a:pPr marL="0" indent="0">
              <a:buNone/>
            </a:pPr>
            <a:endParaRPr lang="en-US" sz="800" dirty="0" smtClean="0"/>
          </a:p>
          <a:p>
            <a:pPr marL="0" indent="0">
              <a:lnSpc>
                <a:spcPct val="107000"/>
              </a:lnSpc>
              <a:spcAft>
                <a:spcPts val="800"/>
              </a:spcAft>
              <a:buNone/>
            </a:pPr>
            <a:r>
              <a:rPr lang="en-GB" sz="2400" i="1" dirty="0" smtClean="0">
                <a:latin typeface="Calibri" panose="020F0502020204030204" pitchFamily="34" charset="0"/>
                <a:ea typeface="Calibri" panose="020F0502020204030204" pitchFamily="34" charset="0"/>
                <a:cs typeface="TimesNewRomanPSMT"/>
              </a:rPr>
              <a:t>“There </a:t>
            </a:r>
            <a:r>
              <a:rPr lang="en-GB" sz="2400" i="1" dirty="0">
                <a:latin typeface="Calibri" panose="020F0502020204030204" pitchFamily="34" charset="0"/>
                <a:ea typeface="Calibri" panose="020F0502020204030204" pitchFamily="34" charset="0"/>
                <a:cs typeface="TimesNewRomanPSMT"/>
              </a:rPr>
              <a:t>is a growing wealth of research, development and practical experiences that are relevant to CO</a:t>
            </a:r>
            <a:r>
              <a:rPr lang="en-GB" sz="2400" baseline="-25000" dirty="0">
                <a:latin typeface="Calibri" panose="020F0502020204030204" pitchFamily="34" charset="0"/>
                <a:ea typeface="Calibri" panose="020F0502020204030204" pitchFamily="34" charset="0"/>
                <a:cs typeface="TimesNewRomanPSMT"/>
              </a:rPr>
              <a:t>2</a:t>
            </a:r>
            <a:r>
              <a:rPr lang="en-GB" sz="2400" i="1" dirty="0">
                <a:latin typeface="Calibri" panose="020F0502020204030204" pitchFamily="34" charset="0"/>
                <a:ea typeface="Calibri" panose="020F0502020204030204" pitchFamily="34" charset="0"/>
                <a:cs typeface="TimesNewRomanPSMT"/>
              </a:rPr>
              <a:t> storage offshore, but this expertise is familiar only to a few specific countries around the world. However there is also significant global potential for offshore CO</a:t>
            </a:r>
            <a:r>
              <a:rPr lang="en-GB" sz="2400" baseline="-25000" dirty="0">
                <a:latin typeface="Calibri" panose="020F0502020204030204" pitchFamily="34" charset="0"/>
                <a:ea typeface="Calibri" panose="020F0502020204030204" pitchFamily="34" charset="0"/>
                <a:cs typeface="TimesNewRomanPSMT"/>
              </a:rPr>
              <a:t>2</a:t>
            </a:r>
            <a:r>
              <a:rPr lang="en-GB" sz="2400" i="1" dirty="0">
                <a:latin typeface="Calibri" panose="020F0502020204030204" pitchFamily="34" charset="0"/>
                <a:ea typeface="Calibri" panose="020F0502020204030204" pitchFamily="34" charset="0"/>
                <a:cs typeface="TimesNewRomanPSMT"/>
              </a:rPr>
              <a:t> storage, and countries who are not yet active but may become interested in offshore storage, would benefit from knowledge sharing from these existing experiences and expertise. Such international knowledge sharing would be facilitated by international workshops and by international collaborative projects</a:t>
            </a:r>
            <a:r>
              <a:rPr lang="en-GB" sz="2400" i="1" dirty="0" smtClean="0">
                <a:latin typeface="Calibri" panose="020F0502020204030204" pitchFamily="34" charset="0"/>
                <a:ea typeface="Calibri" panose="020F0502020204030204" pitchFamily="34" charset="0"/>
                <a:cs typeface="TimesNewRomanPSMT"/>
              </a:rPr>
              <a:t>.”  </a:t>
            </a:r>
          </a:p>
          <a:p>
            <a:pPr marL="0" indent="0">
              <a:lnSpc>
                <a:spcPct val="107000"/>
              </a:lnSpc>
              <a:spcAft>
                <a:spcPts val="800"/>
              </a:spcAft>
              <a:buNone/>
            </a:pPr>
            <a:r>
              <a:rPr lang="en-GB" sz="2400" i="1" dirty="0" smtClean="0">
                <a:latin typeface="Calibri" panose="020F0502020204030204" pitchFamily="34" charset="0"/>
                <a:ea typeface="Calibri" panose="020F0502020204030204" pitchFamily="34" charset="0"/>
                <a:cs typeface="TimesNewRomanPSMT"/>
              </a:rPr>
              <a:t>(CSLF Ministerial Nov 2015: CSLF-T-2015-06)</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Y:\CSLF\cslflogo.jpg"/>
          <p:cNvPicPr/>
          <p:nvPr/>
        </p:nvPicPr>
        <p:blipFill>
          <a:blip r:embed="rId3">
            <a:extLst>
              <a:ext uri="{28A0092B-C50C-407E-A947-70E740481C1C}">
                <a14:useLocalDpi xmlns:a14="http://schemas.microsoft.com/office/drawing/2010/main" val="0"/>
              </a:ext>
            </a:extLst>
          </a:blip>
          <a:srcRect/>
          <a:stretch>
            <a:fillRect/>
          </a:stretch>
        </p:blipFill>
        <p:spPr bwMode="auto">
          <a:xfrm>
            <a:off x="6743700" y="609600"/>
            <a:ext cx="2133600" cy="1219200"/>
          </a:xfrm>
          <a:prstGeom prst="rect">
            <a:avLst/>
          </a:prstGeom>
          <a:noFill/>
          <a:ln>
            <a:noFill/>
          </a:ln>
        </p:spPr>
      </p:pic>
    </p:spTree>
    <p:extLst>
      <p:ext uri="{BB962C8B-B14F-4D97-AF65-F5344CB8AC3E}">
        <p14:creationId xmlns:p14="http://schemas.microsoft.com/office/powerpoint/2010/main" val="1092247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22312" y="762000"/>
            <a:ext cx="8645487" cy="4876800"/>
          </a:xfrm>
        </p:spPr>
        <p:txBody>
          <a:bodyPr>
            <a:noAutofit/>
          </a:bodyPr>
          <a:lstStyle/>
          <a:p>
            <a:pPr marL="0" indent="0">
              <a:buNone/>
            </a:pPr>
            <a:r>
              <a:rPr lang="en-US" sz="4000" b="1" dirty="0" smtClean="0"/>
              <a:t>1st Workshop</a:t>
            </a:r>
            <a:endParaRPr lang="en-US" sz="800" b="1" dirty="0"/>
          </a:p>
          <a:p>
            <a:pPr marL="0" indent="0">
              <a:buNone/>
            </a:pPr>
            <a:endParaRPr lang="en-US" sz="800" dirty="0" smtClean="0"/>
          </a:p>
          <a:p>
            <a:pPr marL="0" indent="0">
              <a:buNone/>
            </a:pPr>
            <a:r>
              <a:rPr lang="en-US" sz="2400" b="1" dirty="0" smtClean="0"/>
              <a:t>Aim:</a:t>
            </a:r>
            <a:r>
              <a:rPr lang="en-US" sz="2400" dirty="0" smtClean="0"/>
              <a:t> To initiate </a:t>
            </a:r>
            <a:r>
              <a:rPr lang="en-US" sz="2400" dirty="0"/>
              <a:t>a discussion about the various aspects of offshore transport and storage to build an international community of parties interested in </a:t>
            </a:r>
            <a:r>
              <a:rPr lang="en-US" sz="2400" dirty="0" smtClean="0"/>
              <a:t>‘how to do’ offshore </a:t>
            </a:r>
            <a:r>
              <a:rPr lang="en-US" sz="2400" dirty="0"/>
              <a:t>storage. </a:t>
            </a:r>
            <a:endParaRPr lang="en-US" sz="2400" dirty="0" smtClean="0"/>
          </a:p>
          <a:p>
            <a:pPr marL="0" indent="0">
              <a:buNone/>
            </a:pPr>
            <a:endParaRPr lang="en-US" sz="800" dirty="0" smtClean="0"/>
          </a:p>
          <a:p>
            <a:pPr marL="0" indent="0">
              <a:buNone/>
            </a:pPr>
            <a:r>
              <a:rPr lang="en-US" sz="2400" b="1" dirty="0" smtClean="0"/>
              <a:t>Objectives: </a:t>
            </a:r>
          </a:p>
          <a:p>
            <a:pPr marL="514350" indent="-514350">
              <a:buFont typeface="+mj-lt"/>
              <a:buAutoNum type="arabicPeriod"/>
            </a:pPr>
            <a:r>
              <a:rPr lang="en-US" sz="2400" dirty="0" smtClean="0"/>
              <a:t>To </a:t>
            </a:r>
            <a:r>
              <a:rPr lang="en-US" sz="2400" dirty="0"/>
              <a:t>facilitate countries to </a:t>
            </a:r>
            <a:r>
              <a:rPr lang="en-US" sz="2400" dirty="0" smtClean="0"/>
              <a:t>understand what is required, to share best practice and learnings from experiences</a:t>
            </a:r>
          </a:p>
          <a:p>
            <a:pPr marL="514350" indent="-514350">
              <a:buFont typeface="+mj-lt"/>
              <a:buAutoNum type="arabicPeriod"/>
            </a:pPr>
            <a:r>
              <a:rPr lang="en-US" sz="2400" dirty="0" smtClean="0"/>
              <a:t>To identify </a:t>
            </a:r>
            <a:r>
              <a:rPr lang="en-US" sz="2400" dirty="0"/>
              <a:t>their specific issues, challenges, opportunities, etc. </a:t>
            </a:r>
            <a:endParaRPr lang="en-US" sz="2400" dirty="0" smtClean="0"/>
          </a:p>
          <a:p>
            <a:pPr marL="514350" indent="-514350">
              <a:buFont typeface="+mj-lt"/>
              <a:buAutoNum type="arabicPeriod"/>
            </a:pPr>
            <a:r>
              <a:rPr lang="en-US" sz="2400" dirty="0" smtClean="0"/>
              <a:t>To identify </a:t>
            </a:r>
            <a:r>
              <a:rPr lang="en-US" sz="2400" dirty="0"/>
              <a:t>synergies, common gaps and goals, and </a:t>
            </a:r>
            <a:r>
              <a:rPr lang="en-US" sz="2400" dirty="0" smtClean="0"/>
              <a:t>to recommend actions and next steps and opportunities for project collaboration</a:t>
            </a:r>
            <a:endParaRPr lang="en-GB" sz="2400" dirty="0"/>
          </a:p>
        </p:txBody>
      </p:sp>
    </p:spTree>
    <p:extLst>
      <p:ext uri="{BB962C8B-B14F-4D97-AF65-F5344CB8AC3E}">
        <p14:creationId xmlns:p14="http://schemas.microsoft.com/office/powerpoint/2010/main" val="3387398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2701" y="2006431"/>
            <a:ext cx="8680450" cy="4110968"/>
          </a:xfrm>
          <a:prstGeom prst="rect">
            <a:avLst/>
          </a:prstGeom>
          <a:noFill/>
          <a:ln w="9525">
            <a:noFill/>
            <a:miter lim="800000"/>
            <a:headEnd/>
            <a:tailEnd/>
          </a:ln>
        </p:spPr>
        <p:txBody>
          <a:bodyPr/>
          <a:lstStyle/>
          <a:p>
            <a:pPr marL="342900" indent="-342900">
              <a:buFont typeface="Arial" panose="020B0604020202020204" pitchFamily="34" charset="0"/>
              <a:buChar char="•"/>
            </a:pPr>
            <a:endParaRPr lang="en-GB" sz="800" dirty="0" smtClean="0">
              <a:solidFill>
                <a:srgbClr val="000000"/>
              </a:solidFill>
              <a:ea typeface="+mn-ea"/>
              <a:cs typeface="+mn-cs"/>
            </a:endParaRPr>
          </a:p>
          <a:p>
            <a:pPr marL="342900" indent="-342900">
              <a:buFont typeface="Arial" panose="020B0604020202020204" pitchFamily="34" charset="0"/>
              <a:buChar char="•"/>
            </a:pPr>
            <a:endParaRPr lang="en-GB" sz="800" dirty="0">
              <a:solidFill>
                <a:srgbClr val="000000"/>
              </a:solidFill>
              <a:ea typeface="+mn-ea"/>
              <a:cs typeface="+mn-cs"/>
            </a:endParaRPr>
          </a:p>
          <a:p>
            <a:pPr marL="342900" indent="-342900">
              <a:buFont typeface="Arial" panose="020B0604020202020204" pitchFamily="34" charset="0"/>
              <a:buChar char="•"/>
            </a:pPr>
            <a:r>
              <a:rPr lang="en-GB" dirty="0" smtClean="0">
                <a:solidFill>
                  <a:srgbClr val="000000"/>
                </a:solidFill>
                <a:ea typeface="+mn-ea"/>
                <a:cs typeface="+mn-cs"/>
              </a:rPr>
              <a:t>Organised </a:t>
            </a:r>
            <a:r>
              <a:rPr lang="en-GB" dirty="0">
                <a:solidFill>
                  <a:srgbClr val="000000"/>
                </a:solidFill>
                <a:ea typeface="+mn-ea"/>
                <a:cs typeface="+mn-cs"/>
              </a:rPr>
              <a:t>by the Bureau of Economic Geology (BEG) at The University of Texas at Austin in collaboration with the South African Centre for CCS at SANEDI, IEAGHG </a:t>
            </a:r>
            <a:r>
              <a:rPr lang="en-GB" dirty="0" smtClean="0">
                <a:solidFill>
                  <a:srgbClr val="000000"/>
                </a:solidFill>
                <a:ea typeface="+mn-ea"/>
                <a:cs typeface="+mn-cs"/>
              </a:rPr>
              <a:t>and </a:t>
            </a:r>
            <a:r>
              <a:rPr lang="en-GB" dirty="0">
                <a:solidFill>
                  <a:srgbClr val="000000"/>
                </a:solidFill>
                <a:ea typeface="+mn-ea"/>
                <a:cs typeface="+mn-cs"/>
              </a:rPr>
              <a:t>with support from </a:t>
            </a:r>
            <a:r>
              <a:rPr lang="en-GB" dirty="0" smtClean="0">
                <a:solidFill>
                  <a:srgbClr val="000000"/>
                </a:solidFill>
                <a:ea typeface="+mn-ea"/>
                <a:cs typeface="+mn-cs"/>
              </a:rPr>
              <a:t>CSLF and UNFCCC’s CTCN</a:t>
            </a:r>
            <a:endParaRPr lang="en-GB" sz="800" dirty="0" smtClean="0">
              <a:solidFill>
                <a:srgbClr val="000000"/>
              </a:solidFill>
              <a:ea typeface="+mn-ea"/>
              <a:cs typeface="+mn-cs"/>
            </a:endParaRPr>
          </a:p>
          <a:p>
            <a:r>
              <a:rPr lang="en-GB" sz="800" dirty="0" smtClean="0">
                <a:solidFill>
                  <a:srgbClr val="000000"/>
                </a:solidFill>
                <a:ea typeface="+mn-ea"/>
                <a:cs typeface="+mn-cs"/>
              </a:rPr>
              <a:t> </a:t>
            </a:r>
          </a:p>
          <a:p>
            <a:pPr marL="342900" indent="-342900">
              <a:buFont typeface="Arial" panose="020B0604020202020204" pitchFamily="34" charset="0"/>
              <a:buChar char="•"/>
            </a:pPr>
            <a:r>
              <a:rPr lang="en-GB" dirty="0" smtClean="0">
                <a:solidFill>
                  <a:srgbClr val="000000"/>
                </a:solidFill>
                <a:ea typeface="+mn-ea"/>
                <a:cs typeface="+mn-cs"/>
              </a:rPr>
              <a:t>To facilitate sharing of knowledge and experiences among those who are doing offshore storage and those who may be interested</a:t>
            </a:r>
            <a:endParaRPr lang="en-GB" sz="800" dirty="0" smtClean="0">
              <a:solidFill>
                <a:srgbClr val="000000"/>
              </a:solidFill>
              <a:ea typeface="+mn-ea"/>
              <a:cs typeface="+mn-cs"/>
            </a:endParaRPr>
          </a:p>
          <a:p>
            <a:pPr marL="342900" indent="-342900">
              <a:buFont typeface="Arial" panose="020B0604020202020204" pitchFamily="34" charset="0"/>
              <a:buChar char="•"/>
            </a:pPr>
            <a:endParaRPr lang="en-GB" sz="800" dirty="0" smtClean="0">
              <a:solidFill>
                <a:srgbClr val="000000"/>
              </a:solidFill>
              <a:ea typeface="+mn-ea"/>
              <a:cs typeface="+mn-cs"/>
            </a:endParaRPr>
          </a:p>
          <a:p>
            <a:pPr marL="342900" indent="-342900">
              <a:buFont typeface="Arial" panose="020B0604020202020204" pitchFamily="34" charset="0"/>
              <a:buChar char="•"/>
            </a:pPr>
            <a:r>
              <a:rPr lang="en-GB" dirty="0" smtClean="0">
                <a:solidFill>
                  <a:srgbClr val="000000"/>
                </a:solidFill>
                <a:ea typeface="+mn-ea"/>
                <a:cs typeface="+mn-cs"/>
              </a:rPr>
              <a:t>19-21 </a:t>
            </a:r>
            <a:r>
              <a:rPr lang="en-GB" dirty="0">
                <a:solidFill>
                  <a:srgbClr val="000000"/>
                </a:solidFill>
                <a:ea typeface="+mn-ea"/>
                <a:cs typeface="+mn-cs"/>
              </a:rPr>
              <a:t>April 2016, at the BEG, University of Texas, </a:t>
            </a:r>
            <a:r>
              <a:rPr lang="en-GB" dirty="0" smtClean="0">
                <a:solidFill>
                  <a:srgbClr val="000000"/>
                </a:solidFill>
                <a:ea typeface="+mn-ea"/>
                <a:cs typeface="+mn-cs"/>
              </a:rPr>
              <a:t>Austin</a:t>
            </a:r>
          </a:p>
          <a:p>
            <a:pPr marL="342900" indent="-342900">
              <a:buFont typeface="Arial" panose="020B0604020202020204" pitchFamily="34" charset="0"/>
              <a:buChar char="•"/>
            </a:pPr>
            <a:endParaRPr lang="en-GB" sz="800" dirty="0" smtClean="0">
              <a:solidFill>
                <a:srgbClr val="000000"/>
              </a:solidFill>
              <a:ea typeface="+mn-ea"/>
              <a:cs typeface="+mn-cs"/>
            </a:endParaRPr>
          </a:p>
          <a:p>
            <a:pPr marL="342900" indent="-342900">
              <a:buFont typeface="Arial" panose="020B0604020202020204" pitchFamily="34" charset="0"/>
              <a:buChar char="•"/>
            </a:pPr>
            <a:r>
              <a:rPr lang="en-GB" dirty="0">
                <a:solidFill>
                  <a:srgbClr val="000000"/>
                </a:solidFill>
                <a:ea typeface="+mn-ea"/>
                <a:cs typeface="+mn-cs"/>
              </a:rPr>
              <a:t>13 countries attended (7 developing countries)</a:t>
            </a:r>
          </a:p>
          <a:p>
            <a:endParaRPr lang="en-GB" dirty="0">
              <a:solidFill>
                <a:srgbClr val="000000"/>
              </a:solidFill>
              <a:ea typeface="+mn-ea"/>
              <a:cs typeface="+mn-cs"/>
            </a:endParaRPr>
          </a:p>
        </p:txBody>
      </p:sp>
      <p:sp>
        <p:nvSpPr>
          <p:cNvPr id="3075" name="Rectangle 2"/>
          <p:cNvSpPr>
            <a:spLocks noGrp="1" noChangeArrowheads="1"/>
          </p:cNvSpPr>
          <p:nvPr>
            <p:ph type="title"/>
          </p:nvPr>
        </p:nvSpPr>
        <p:spPr>
          <a:xfrm>
            <a:off x="0" y="0"/>
            <a:ext cx="7888166" cy="2241360"/>
          </a:xfrm>
        </p:spPr>
        <p:txBody>
          <a:bodyPr/>
          <a:lstStyle/>
          <a:p>
            <a:r>
              <a:rPr lang="en-GB" sz="3600" dirty="0" smtClean="0"/>
              <a:t>1</a:t>
            </a:r>
            <a:r>
              <a:rPr lang="en-GB" sz="3600" baseline="30000" dirty="0" smtClean="0"/>
              <a:t>st</a:t>
            </a:r>
            <a:r>
              <a:rPr lang="en-GB" sz="3600" dirty="0" smtClean="0"/>
              <a:t> WORKSHOP    </a:t>
            </a:r>
            <a:r>
              <a:rPr lang="en-GB" dirty="0"/>
              <a:t/>
            </a:r>
            <a:br>
              <a:rPr lang="en-GB" dirty="0"/>
            </a:br>
            <a:endParaRPr lang="en-GB" dirty="0"/>
          </a:p>
        </p:txBody>
      </p:sp>
      <p:pic>
        <p:nvPicPr>
          <p:cNvPr id="6" name="Picture 1" descr="C:\Data\Offshore taskforce\Workshop 1\Logos\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5696285" cy="17069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Experts who ‘do’ offshore</a:t>
            </a:r>
            <a:endParaRPr lang="en-GB" dirty="0"/>
          </a:p>
        </p:txBody>
      </p:sp>
      <p:sp>
        <p:nvSpPr>
          <p:cNvPr id="3" name="Content Placeholder 2"/>
          <p:cNvSpPr>
            <a:spLocks noGrp="1"/>
          </p:cNvSpPr>
          <p:nvPr>
            <p:ph idx="1"/>
          </p:nvPr>
        </p:nvSpPr>
        <p:spPr>
          <a:xfrm>
            <a:off x="261938" y="1484313"/>
            <a:ext cx="8882062" cy="4641850"/>
          </a:xfrm>
        </p:spPr>
        <p:txBody>
          <a:bodyPr/>
          <a:lstStyle/>
          <a:p>
            <a:r>
              <a:rPr lang="en-GB" sz="2400" dirty="0" smtClean="0"/>
              <a:t>Norway </a:t>
            </a:r>
          </a:p>
          <a:p>
            <a:pPr lvl="1"/>
            <a:r>
              <a:rPr lang="en-GB" sz="2400" dirty="0" smtClean="0"/>
              <a:t>New work on storage assessments and shipping</a:t>
            </a:r>
          </a:p>
          <a:p>
            <a:pPr lvl="1"/>
            <a:r>
              <a:rPr lang="en-GB" sz="2400" dirty="0" smtClean="0"/>
              <a:t>Subsea engineering</a:t>
            </a:r>
          </a:p>
          <a:p>
            <a:r>
              <a:rPr lang="en-GB" sz="2400" dirty="0" smtClean="0"/>
              <a:t>Netherlands – K12B and shipping</a:t>
            </a:r>
          </a:p>
          <a:p>
            <a:r>
              <a:rPr lang="en-GB" sz="2400" dirty="0" smtClean="0"/>
              <a:t>Brazil – offshore </a:t>
            </a:r>
            <a:r>
              <a:rPr lang="en-GB" sz="2400" dirty="0" err="1" smtClean="0"/>
              <a:t>deepwater</a:t>
            </a:r>
            <a:r>
              <a:rPr lang="en-GB" sz="2400" dirty="0" smtClean="0"/>
              <a:t> EOR</a:t>
            </a:r>
          </a:p>
          <a:p>
            <a:r>
              <a:rPr lang="en-GB" sz="2400" dirty="0" smtClean="0"/>
              <a:t>Japan – </a:t>
            </a:r>
            <a:r>
              <a:rPr lang="en-GB" sz="2400" dirty="0" err="1" smtClean="0"/>
              <a:t>Tomakomai</a:t>
            </a:r>
            <a:endParaRPr lang="en-GB" sz="2400" dirty="0" smtClean="0"/>
          </a:p>
          <a:p>
            <a:r>
              <a:rPr lang="en-GB" sz="2400" dirty="0" smtClean="0"/>
              <a:t>UK – Risk management for Goldeneye</a:t>
            </a:r>
          </a:p>
          <a:p>
            <a:endParaRPr lang="en-GB" dirty="0"/>
          </a:p>
          <a:p>
            <a:endParaRPr lang="en-GB" dirty="0" smtClean="0"/>
          </a:p>
          <a:p>
            <a:endParaRPr lang="en-GB" dirty="0"/>
          </a:p>
        </p:txBody>
      </p:sp>
    </p:spTree>
    <p:extLst>
      <p:ext uri="{BB962C8B-B14F-4D97-AF65-F5344CB8AC3E}">
        <p14:creationId xmlns:p14="http://schemas.microsoft.com/office/powerpoint/2010/main" val="217498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934178" cy="1417638"/>
          </a:xfrm>
        </p:spPr>
        <p:txBody>
          <a:bodyPr/>
          <a:lstStyle/>
          <a:p>
            <a:r>
              <a:rPr lang="en-GB" dirty="0" smtClean="0"/>
              <a:t>Those on the path to ‘doing’</a:t>
            </a:r>
            <a:endParaRPr lang="en-GB" dirty="0"/>
          </a:p>
        </p:txBody>
      </p:sp>
      <p:sp>
        <p:nvSpPr>
          <p:cNvPr id="3" name="Content Placeholder 2"/>
          <p:cNvSpPr>
            <a:spLocks noGrp="1"/>
          </p:cNvSpPr>
          <p:nvPr>
            <p:ph idx="1"/>
          </p:nvPr>
        </p:nvSpPr>
        <p:spPr>
          <a:xfrm>
            <a:off x="247871" y="1160756"/>
            <a:ext cx="8424862" cy="4641850"/>
          </a:xfrm>
        </p:spPr>
        <p:txBody>
          <a:bodyPr/>
          <a:lstStyle/>
          <a:p>
            <a:pPr marL="0" indent="0">
              <a:buNone/>
            </a:pPr>
            <a:r>
              <a:rPr lang="en-GB" sz="2400" b="1" dirty="0" smtClean="0"/>
              <a:t>Status and Needs</a:t>
            </a:r>
          </a:p>
          <a:p>
            <a:r>
              <a:rPr lang="en-GB" sz="2400" dirty="0" smtClean="0"/>
              <a:t>25 responses to survey</a:t>
            </a:r>
          </a:p>
          <a:p>
            <a:r>
              <a:rPr lang="en-GB" sz="2400" dirty="0" smtClean="0"/>
              <a:t>10 presentations: </a:t>
            </a:r>
          </a:p>
          <a:p>
            <a:pPr lvl="2"/>
            <a:r>
              <a:rPr lang="en-GB" sz="2000" dirty="0" smtClean="0"/>
              <a:t>South Africa </a:t>
            </a:r>
          </a:p>
          <a:p>
            <a:pPr lvl="2"/>
            <a:r>
              <a:rPr lang="en-GB" sz="2000" dirty="0" smtClean="0"/>
              <a:t>China </a:t>
            </a:r>
          </a:p>
          <a:p>
            <a:pPr lvl="2"/>
            <a:r>
              <a:rPr lang="en-GB" sz="2000" dirty="0" smtClean="0"/>
              <a:t>USA </a:t>
            </a:r>
          </a:p>
          <a:p>
            <a:pPr lvl="2"/>
            <a:r>
              <a:rPr lang="en-GB" sz="2000" dirty="0" smtClean="0"/>
              <a:t>Nigeria </a:t>
            </a:r>
          </a:p>
          <a:p>
            <a:pPr lvl="2"/>
            <a:r>
              <a:rPr lang="en-GB" sz="2000" dirty="0" smtClean="0"/>
              <a:t>Ghana </a:t>
            </a:r>
          </a:p>
          <a:p>
            <a:pPr lvl="2"/>
            <a:r>
              <a:rPr lang="en-GB" sz="2000" dirty="0" smtClean="0"/>
              <a:t>Korea </a:t>
            </a:r>
          </a:p>
          <a:p>
            <a:pPr lvl="2"/>
            <a:r>
              <a:rPr lang="en-GB" sz="2000" dirty="0" smtClean="0"/>
              <a:t>Mexico </a:t>
            </a:r>
          </a:p>
          <a:p>
            <a:pPr lvl="2"/>
            <a:r>
              <a:rPr lang="en-GB" sz="2000" dirty="0" smtClean="0"/>
              <a:t>Australia </a:t>
            </a:r>
          </a:p>
          <a:p>
            <a:pPr lvl="2"/>
            <a:r>
              <a:rPr lang="en-GB" sz="2000" dirty="0" smtClean="0"/>
              <a:t>SE Asia CCOP initiative </a:t>
            </a:r>
          </a:p>
          <a:p>
            <a:pPr lvl="2"/>
            <a:r>
              <a:rPr lang="en-GB" sz="2000" dirty="0" smtClean="0"/>
              <a:t>CGS Baltic project</a:t>
            </a:r>
            <a:endParaRPr lang="en-GB" sz="2000" dirty="0"/>
          </a:p>
        </p:txBody>
      </p:sp>
    </p:spTree>
    <p:extLst>
      <p:ext uri="{BB962C8B-B14F-4D97-AF65-F5344CB8AC3E}">
        <p14:creationId xmlns:p14="http://schemas.microsoft.com/office/powerpoint/2010/main" val="2542578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needed to progress toward CCS decision? Storage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13421258"/>
              </p:ext>
            </p:extLst>
          </p:nvPr>
        </p:nvGraphicFramePr>
        <p:xfrm>
          <a:off x="310552" y="1950649"/>
          <a:ext cx="8294297" cy="3765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62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_Wordmark">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nd glob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99CC00"/>
      </a:folHlink>
    </a:clrScheme>
    <a:fontScheme name="2nd glob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nd 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nd glo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nd glo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nd glo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nd glo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nd glo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nd glo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nd glo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nd glo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nd glo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nd glo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nd glo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777</Words>
  <Application>Microsoft Office PowerPoint</Application>
  <PresentationFormat>On-screen Show (4:3)</PresentationFormat>
  <Paragraphs>165</Paragraphs>
  <Slides>18</Slides>
  <Notes>18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Arial</vt:lpstr>
      <vt:lpstr>Calibri</vt:lpstr>
      <vt:lpstr>Calibri Light</vt:lpstr>
      <vt:lpstr>Myriad Pro</vt:lpstr>
      <vt:lpstr>Times New Roman</vt:lpstr>
      <vt:lpstr>TimesNewRomanPSMT</vt:lpstr>
      <vt:lpstr>Titillium-Bold</vt:lpstr>
      <vt:lpstr>ヒラギノ角ゴ Pro W3</vt:lpstr>
      <vt:lpstr>New_Wordmark</vt:lpstr>
      <vt:lpstr>Custom Design</vt:lpstr>
      <vt:lpstr>2nd globe</vt:lpstr>
      <vt:lpstr>Office Theme</vt:lpstr>
      <vt:lpstr>1_Office Theme</vt:lpstr>
      <vt:lpstr>     Goals, expectations, logistics </vt:lpstr>
      <vt:lpstr>IPCC AR5 – Role of different low-carbon energy technologies</vt:lpstr>
      <vt:lpstr>PowerPoint Presentation</vt:lpstr>
      <vt:lpstr> </vt:lpstr>
      <vt:lpstr> </vt:lpstr>
      <vt:lpstr>1st WORKSHOP     </vt:lpstr>
      <vt:lpstr>Experts who ‘do’ offshore</vt:lpstr>
      <vt:lpstr>Those on the path to ‘doing’</vt:lpstr>
      <vt:lpstr>Additional information needed to progress toward CCS decision? Storage</vt:lpstr>
      <vt:lpstr>Conclusions </vt:lpstr>
      <vt:lpstr>Recommendations</vt:lpstr>
      <vt:lpstr>PowerPoint Presentation</vt:lpstr>
      <vt:lpstr> </vt:lpstr>
      <vt:lpstr>     Goals, expectations, logistics </vt:lpstr>
      <vt:lpstr>Conclusions</vt:lpstr>
      <vt:lpstr>Recommendations</vt:lpstr>
      <vt:lpstr>Steering Committee</vt:lpstr>
      <vt:lpstr>     Goals, expectations, logistics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2013-01-28T23:18:53Z</dcterms:created>
  <dcterms:modified xsi:type="dcterms:W3CDTF">2017-06-09T14:03:54Z</dcterms:modified>
</cp:coreProperties>
</file>